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61" r:id="rId6"/>
    <p:sldId id="262" r:id="rId7"/>
    <p:sldId id="260" r:id="rId8"/>
    <p:sldId id="2380" r:id="rId9"/>
    <p:sldId id="2381" r:id="rId10"/>
    <p:sldId id="2382" r:id="rId11"/>
    <p:sldId id="2383" r:id="rId12"/>
    <p:sldId id="2384" r:id="rId13"/>
    <p:sldId id="259" r:id="rId14"/>
    <p:sldId id="2401" r:id="rId15"/>
    <p:sldId id="2392" r:id="rId16"/>
    <p:sldId id="2409" r:id="rId17"/>
    <p:sldId id="2393" r:id="rId18"/>
    <p:sldId id="2397" r:id="rId19"/>
    <p:sldId id="2396" r:id="rId20"/>
    <p:sldId id="2410" r:id="rId21"/>
    <p:sldId id="2388" r:id="rId22"/>
    <p:sldId id="2405" r:id="rId23"/>
    <p:sldId id="2406" r:id="rId24"/>
    <p:sldId id="2389" r:id="rId25"/>
    <p:sldId id="2398" r:id="rId26"/>
    <p:sldId id="2413" r:id="rId27"/>
    <p:sldId id="2411" r:id="rId28"/>
    <p:sldId id="2415" r:id="rId29"/>
    <p:sldId id="2412" r:id="rId30"/>
    <p:sldId id="2416" r:id="rId31"/>
    <p:sldId id="2394" r:id="rId32"/>
    <p:sldId id="258" r:id="rId33"/>
    <p:sldId id="2386" r:id="rId34"/>
    <p:sldId id="355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54F8F-4B97-4CB0-8735-5F576EFD0CDB}" v="910" dt="2022-05-27T14:13:50.32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77993" autoAdjust="0"/>
  </p:normalViewPr>
  <p:slideViewPr>
    <p:cSldViewPr snapToGrid="0">
      <p:cViewPr>
        <p:scale>
          <a:sx n="66" d="100"/>
          <a:sy n="66" d="100"/>
        </p:scale>
        <p:origin x="2766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1B710-61AD-467D-87AB-C286524B5066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2E8DA-0EE1-473E-8DA3-9305C97FB46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740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9408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Post Request to the API endpoint of our </a:t>
            </a:r>
            <a:r>
              <a:rPr lang="en-US" dirty="0" err="1">
                <a:cs typeface="Calibri"/>
              </a:rPr>
              <a:t>Eventhub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7876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i="1" dirty="0" err="1"/>
              <a:t>Process</a:t>
            </a:r>
            <a:r>
              <a:rPr lang="nl-NL" i="1" dirty="0"/>
              <a:t> delivery truck..</a:t>
            </a:r>
          </a:p>
          <a:p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 panose="020F0502020204030204"/>
            </a:endParaRPr>
          </a:p>
          <a:p>
            <a:r>
              <a:rPr lang="nl-NL" dirty="0"/>
              <a:t>Every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has a lot of sensor </a:t>
            </a:r>
            <a:r>
              <a:rPr lang="nl-NL" dirty="0" err="1"/>
              <a:t>devices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keep track of </a:t>
            </a:r>
            <a:r>
              <a:rPr lang="nl-NL" dirty="0" err="1"/>
              <a:t>something</a:t>
            </a:r>
            <a:r>
              <a:rPr lang="nl-NL" dirty="0"/>
              <a:t>. Data of </a:t>
            </a:r>
            <a:r>
              <a:rPr lang="nl-NL" dirty="0" err="1"/>
              <a:t>all</a:t>
            </a:r>
            <a:r>
              <a:rPr lang="nl-NL" dirty="0"/>
              <a:t> these sensors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more modern </a:t>
            </a:r>
            <a:r>
              <a:rPr lang="nl-NL" dirty="0" err="1"/>
              <a:t>cars</a:t>
            </a:r>
            <a:r>
              <a:rPr lang="nl-NL" dirty="0"/>
              <a:t>, are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at </a:t>
            </a:r>
            <a:r>
              <a:rPr lang="nl-NL" dirty="0" err="1"/>
              <a:t>the</a:t>
            </a:r>
            <a:r>
              <a:rPr lang="nl-NL" dirty="0"/>
              <a:t> manufacturing company. </a:t>
            </a:r>
            <a:endParaRPr lang="nl-NL" dirty="0">
              <a:cs typeface="Calibri"/>
            </a:endParaRPr>
          </a:p>
          <a:p>
            <a:endParaRPr lang="nl-NL" dirty="0"/>
          </a:p>
          <a:p>
            <a:r>
              <a:rPr lang="nl-NL" dirty="0" err="1">
                <a:cs typeface="Calibri"/>
              </a:rPr>
              <a:t>This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situation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appears</a:t>
            </a:r>
            <a:r>
              <a:rPr lang="nl-NL" dirty="0">
                <a:cs typeface="Calibri"/>
              </a:rPr>
              <a:t> in </a:t>
            </a:r>
            <a:r>
              <a:rPr lang="nl-NL" dirty="0" err="1">
                <a:cs typeface="Calibri"/>
              </a:rPr>
              <a:t>our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normal</a:t>
            </a:r>
            <a:r>
              <a:rPr lang="nl-NL" dirty="0">
                <a:cs typeface="Calibri"/>
              </a:rPr>
              <a:t> life </a:t>
            </a:r>
            <a:r>
              <a:rPr lang="nl-NL" dirty="0" err="1">
                <a:cs typeface="Calibri"/>
              </a:rPr>
              <a:t>aswell</a:t>
            </a:r>
            <a:r>
              <a:rPr lang="nl-NL" dirty="0">
                <a:cs typeface="Calibri"/>
              </a:rPr>
              <a:t>. </a:t>
            </a:r>
            <a:r>
              <a:rPr lang="nl-NL" dirty="0"/>
              <a:t>Trucks </a:t>
            </a:r>
            <a:r>
              <a:rPr lang="nl-NL" dirty="0" err="1"/>
              <a:t>and</a:t>
            </a:r>
            <a:r>
              <a:rPr lang="nl-NL" dirty="0"/>
              <a:t> trailers </a:t>
            </a:r>
            <a:r>
              <a:rPr lang="nl-NL" dirty="0" err="1"/>
              <a:t>equipped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sensors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 </a:t>
            </a:r>
            <a:r>
              <a:rPr lang="nl-NL" dirty="0" err="1"/>
              <a:t>fleet</a:t>
            </a:r>
            <a:r>
              <a:rPr lang="nl-NL" dirty="0"/>
              <a:t> </a:t>
            </a:r>
            <a:r>
              <a:rPr lang="nl-NL" dirty="0" err="1"/>
              <a:t>telematics</a:t>
            </a:r>
            <a:r>
              <a:rPr lang="nl-NL" dirty="0"/>
              <a:t> systems 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mechanical</a:t>
            </a:r>
            <a:r>
              <a:rPr lang="nl-NL" dirty="0"/>
              <a:t> health of </a:t>
            </a:r>
            <a:r>
              <a:rPr lang="nl-NL" dirty="0" err="1"/>
              <a:t>fleets</a:t>
            </a:r>
            <a:r>
              <a:rPr lang="nl-NL" dirty="0"/>
              <a:t>. Or GPS </a:t>
            </a:r>
            <a:r>
              <a:rPr lang="nl-NL" dirty="0" err="1"/>
              <a:t>trackers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information about the current </a:t>
            </a:r>
            <a:r>
              <a:rPr lang="nl-NL" dirty="0" err="1"/>
              <a:t>location</a:t>
            </a:r>
            <a:r>
              <a:rPr lang="nl-NL" dirty="0"/>
              <a:t> of a truck.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flow of data. We </a:t>
            </a:r>
            <a:r>
              <a:rPr lang="nl-NL" dirty="0" err="1"/>
              <a:t>gather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Data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streamed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Eventhubs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data </a:t>
            </a:r>
            <a:r>
              <a:rPr lang="nl-NL" dirty="0" err="1"/>
              <a:t>lake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.</a:t>
            </a:r>
          </a:p>
          <a:p>
            <a:r>
              <a:rPr lang="nl-NL" dirty="0" err="1"/>
              <a:t>Besides</a:t>
            </a:r>
            <a:r>
              <a:rPr lang="nl-NL" dirty="0"/>
              <a:t> streaming, </a:t>
            </a:r>
            <a:r>
              <a:rPr lang="nl-NL" dirty="0" err="1"/>
              <a:t>there</a:t>
            </a:r>
            <a:r>
              <a:rPr lang="nl-NL" dirty="0"/>
              <a:t> is a micro batch,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sends</a:t>
            </a:r>
            <a:r>
              <a:rPr lang="nl-NL" dirty="0"/>
              <a:t> </a:t>
            </a:r>
            <a:r>
              <a:rPr lang="nl-NL" dirty="0" err="1"/>
              <a:t>detailed</a:t>
            </a:r>
            <a:r>
              <a:rPr lang="nl-NL" dirty="0"/>
              <a:t> log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blob</a:t>
            </a:r>
            <a:r>
              <a:rPr lang="nl-NL" dirty="0"/>
              <a:t> storage,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laptime</a:t>
            </a:r>
            <a:r>
              <a:rPr lang="nl-NL" dirty="0"/>
              <a:t> </a:t>
            </a:r>
            <a:r>
              <a:rPr lang="nl-NL" b="1" dirty="0" err="1"/>
              <a:t>to</a:t>
            </a:r>
            <a:r>
              <a:rPr lang="nl-NL" b="1" dirty="0"/>
              <a:t>…..</a:t>
            </a:r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, we </a:t>
            </a:r>
            <a:r>
              <a:rPr lang="nl-NL" dirty="0" err="1"/>
              <a:t>can</a:t>
            </a:r>
            <a:r>
              <a:rPr lang="nl-NL" dirty="0"/>
              <a:t> analyse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locations</a:t>
            </a:r>
            <a:r>
              <a:rPr lang="nl-NL" dirty="0"/>
              <a:t>,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more </a:t>
            </a:r>
            <a:r>
              <a:rPr lang="nl-NL" dirty="0" err="1"/>
              <a:t>analytical</a:t>
            </a:r>
            <a:r>
              <a:rPr lang="nl-NL" dirty="0"/>
              <a:t> programs like </a:t>
            </a:r>
            <a:r>
              <a:rPr lang="nl-NL" dirty="0" err="1"/>
              <a:t>dataiku</a:t>
            </a:r>
            <a:r>
              <a:rPr lang="nl-NL" dirty="0"/>
              <a:t>.</a:t>
            </a:r>
          </a:p>
          <a:p>
            <a:r>
              <a:rPr lang="nl-NL" dirty="0" err="1"/>
              <a:t>Eventually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present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information in </a:t>
            </a:r>
            <a:r>
              <a:rPr lang="nl-NL" dirty="0" err="1"/>
              <a:t>PowerBI</a:t>
            </a:r>
            <a:r>
              <a:rPr lang="nl-NL" dirty="0"/>
              <a:t> or </a:t>
            </a:r>
            <a:r>
              <a:rPr lang="nl-NL" dirty="0" err="1"/>
              <a:t>other</a:t>
            </a:r>
            <a:r>
              <a:rPr lang="nl-NL" dirty="0"/>
              <a:t> tools, </a:t>
            </a:r>
            <a:r>
              <a:rPr lang="nl-NL" dirty="0" err="1"/>
              <a:t>where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analytical</a:t>
            </a:r>
            <a:r>
              <a:rPr lang="nl-NL" dirty="0"/>
              <a:t> information.</a:t>
            </a: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lets</a:t>
            </a:r>
            <a:r>
              <a:rPr lang="nl-NL" dirty="0"/>
              <a:t> look a bit more </a:t>
            </a:r>
            <a:r>
              <a:rPr lang="nl-NL" dirty="0" err="1"/>
              <a:t>into</a:t>
            </a:r>
            <a:r>
              <a:rPr lang="nl-NL" dirty="0"/>
              <a:t> detail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of these </a:t>
            </a:r>
            <a:r>
              <a:rPr lang="nl-NL" dirty="0" err="1"/>
              <a:t>components</a:t>
            </a:r>
            <a:r>
              <a:rPr lang="nl-NL" dirty="0"/>
              <a:t>.</a:t>
            </a: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376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case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node-red as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 panose="020F0502020204030204"/>
                <a:cs typeface="Calibri" panose="020F0502020204030204"/>
              </a:rPr>
              <a:t>need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something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collect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ingestor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where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events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comes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into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place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is a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ingestion</a:t>
            </a:r>
            <a:r>
              <a:rPr lang="nl-NL">
                <a:ea typeface="Calibri" panose="020F0502020204030204"/>
                <a:cs typeface="Calibri" panose="020F0502020204030204"/>
              </a:rPr>
              <a:t> service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can</a:t>
            </a:r>
            <a:r>
              <a:rPr lang="nl-NL">
                <a:ea typeface="Calibri" panose="020F0502020204030204"/>
                <a:cs typeface="Calibri" panose="020F0502020204030204"/>
              </a:rPr>
              <a:t> stream a </a:t>
            </a:r>
            <a:r>
              <a:rPr lang="nl-NL" err="1">
                <a:ea typeface="Calibri" panose="020F0502020204030204"/>
                <a:cs typeface="Calibri" panose="020F0502020204030204"/>
              </a:rPr>
              <a:t>huge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number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variety</a:t>
            </a:r>
            <a:r>
              <a:rPr lang="nl-NL">
                <a:ea typeface="Calibri" panose="020F0502020204030204"/>
                <a:cs typeface="Calibri" panose="020F0502020204030204"/>
              </a:rPr>
              <a:t> of sources, </a:t>
            </a:r>
            <a:r>
              <a:rPr lang="nl-NL" err="1">
                <a:ea typeface="Calibri" panose="020F0502020204030204"/>
                <a:cs typeface="Calibri" panose="020F0502020204030204"/>
              </a:rPr>
              <a:t>process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delivers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multiple </a:t>
            </a:r>
            <a:r>
              <a:rPr lang="nl-NL" err="1">
                <a:ea typeface="Calibri" panose="020F0502020204030204"/>
                <a:cs typeface="Calibri" panose="020F0502020204030204"/>
              </a:rPr>
              <a:t>endpoints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It </a:t>
            </a:r>
            <a:r>
              <a:rPr lang="nl-NL" err="1">
                <a:ea typeface="Calibri" panose="020F0502020204030204"/>
                <a:cs typeface="Calibri" panose="020F0502020204030204"/>
              </a:rPr>
              <a:t>providies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unified</a:t>
            </a:r>
            <a:r>
              <a:rPr lang="nl-NL">
                <a:ea typeface="Calibri" panose="020F0502020204030204"/>
                <a:cs typeface="Calibri" panose="020F0502020204030204"/>
              </a:rPr>
              <a:t> streaming platform,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buffers </a:t>
            </a:r>
            <a:r>
              <a:rPr lang="nl-NL" err="1">
                <a:ea typeface="Calibri" panose="020F0502020204030204"/>
                <a:cs typeface="Calibri" panose="020F0502020204030204"/>
              </a:rPr>
              <a:t>your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</a:t>
            </a:r>
            <a:r>
              <a:rPr lang="nl-NL">
                <a:ea typeface="Calibri" panose="020F0502020204030204"/>
                <a:cs typeface="Calibri" panose="020F0502020204030204"/>
              </a:rPr>
              <a:t> a time or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 must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set up in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kind of like a management container.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</a:t>
            </a:r>
            <a:r>
              <a:rPr lang="nl-NL" err="1">
                <a:ea typeface="Calibri" panose="020F0502020204030204"/>
                <a:cs typeface="Calibri" panose="020F0502020204030204"/>
              </a:rPr>
              <a:t>stored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load </a:t>
            </a:r>
            <a:r>
              <a:rPr lang="nl-NL" err="1">
                <a:ea typeface="Calibri" panose="020F0502020204030204"/>
                <a:cs typeface="Calibri" panose="020F0502020204030204"/>
              </a:rPr>
              <a:t>balanced</a:t>
            </a:r>
            <a:r>
              <a:rPr lang="nl-NL">
                <a:ea typeface="Calibri" panose="020F0502020204030204"/>
                <a:cs typeface="Calibri" panose="020F0502020204030204"/>
              </a:rPr>
              <a:t> over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different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Currently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we've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only</a:t>
            </a:r>
            <a:r>
              <a:rPr lang="nl-NL">
                <a:ea typeface="Calibri" panose="020F0502020204030204"/>
                <a:cs typeface="Calibri" panose="020F0502020204030204"/>
              </a:rPr>
              <a:t> set up </a:t>
            </a:r>
            <a:r>
              <a:rPr lang="nl-NL" err="1">
                <a:ea typeface="Calibri" panose="020F0502020204030204"/>
                <a:cs typeface="Calibri" panose="020F0502020204030204"/>
              </a:rPr>
              <a:t>one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just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for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ease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demo.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newest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will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added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end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Message </a:t>
            </a:r>
            <a:r>
              <a:rPr lang="nl-NL" err="1">
                <a:ea typeface="Calibri" panose="020F0502020204030204"/>
                <a:cs typeface="Calibri" panose="020F0502020204030204"/>
              </a:rPr>
              <a:t>retention</a:t>
            </a:r>
            <a:r>
              <a:rPr lang="nl-NL">
                <a:ea typeface="Calibri" panose="020F0502020204030204"/>
                <a:cs typeface="Calibri" panose="020F0502020204030204"/>
              </a:rPr>
              <a:t> is set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1 </a:t>
            </a:r>
            <a:r>
              <a:rPr lang="nl-NL" err="1">
                <a:ea typeface="Calibri" panose="020F0502020204030204"/>
                <a:cs typeface="Calibri" panose="020F0502020204030204"/>
              </a:rPr>
              <a:t>day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Besides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standard event hub streaming,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feature.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enables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us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save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streaming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automatically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lake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Couple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things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keep in mind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using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It must have a file name format,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mandatory</a:t>
            </a:r>
            <a:r>
              <a:rPr lang="nl-NL">
                <a:ea typeface="Calibri" panose="020F0502020204030204"/>
                <a:cs typeface="Calibri" panose="020F0502020204030204"/>
              </a:rPr>
              <a:t> items </a:t>
            </a:r>
            <a:r>
              <a:rPr lang="nl-NL" err="1">
                <a:ea typeface="Calibri" panose="020F0502020204030204"/>
                <a:cs typeface="Calibri" panose="020F0502020204030204"/>
              </a:rPr>
              <a:t>such</a:t>
            </a:r>
            <a:r>
              <a:rPr lang="nl-NL">
                <a:ea typeface="Calibri" panose="020F0502020204030204"/>
                <a:cs typeface="Calibri" panose="020F0502020204030204"/>
              </a:rPr>
              <a:t> as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partitionid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creates</a:t>
            </a:r>
            <a:r>
              <a:rPr lang="nl-NL">
                <a:ea typeface="Calibri" panose="020F0502020204030204"/>
                <a:cs typeface="Calibri" panose="020F0502020204030204"/>
              </a:rPr>
              <a:t> a new file </a:t>
            </a:r>
            <a:r>
              <a:rPr lang="nl-NL" err="1">
                <a:ea typeface="Calibri" panose="020F0502020204030204"/>
                <a:cs typeface="Calibri" panose="020F0502020204030204"/>
              </a:rPr>
              <a:t>either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within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certain</a:t>
            </a:r>
            <a:r>
              <a:rPr lang="nl-NL">
                <a:ea typeface="Calibri" panose="020F0502020204030204"/>
                <a:cs typeface="Calibri" panose="020F0502020204030204"/>
              </a:rPr>
              <a:t> time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 or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limit is </a:t>
            </a:r>
            <a:r>
              <a:rPr lang="nl-NL" err="1">
                <a:ea typeface="Calibri" panose="020F0502020204030204"/>
                <a:cs typeface="Calibri" panose="020F0502020204030204"/>
              </a:rPr>
              <a:t>reached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  <a:br>
              <a:rPr lang="nl-NL">
                <a:ea typeface="Calibri" panose="020F0502020204030204"/>
                <a:cs typeface="+mn-lt"/>
              </a:rPr>
            </a:br>
            <a:r>
              <a:rPr lang="nl-NL">
                <a:ea typeface="Calibri" panose="020F0502020204030204"/>
                <a:cs typeface="Calibri" panose="020F0502020204030204"/>
              </a:rPr>
              <a:t>It's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but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or.</a:t>
            </a:r>
            <a:br>
              <a:rPr lang="en-US">
                <a:cs typeface="+mn-lt"/>
              </a:rPr>
            </a:b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cs typeface="+mn-lt"/>
              </a:rPr>
              <a:t>Data is stored in Avro, a compact fast binary format with inline schema, but you need tools like </a:t>
            </a:r>
            <a:r>
              <a:rPr lang="en-US" err="1">
                <a:cs typeface="+mn-lt"/>
              </a:rPr>
              <a:t>apache</a:t>
            </a:r>
            <a:r>
              <a:rPr lang="en-US">
                <a:cs typeface="+mn-lt"/>
              </a:rPr>
              <a:t> spark to read it.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*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available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basic tier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/>
                <a:cs typeface="Calibri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rest </a:t>
            </a:r>
            <a:r>
              <a:rPr lang="nl-NL" err="1">
                <a:ea typeface="Calibri"/>
                <a:cs typeface="Calibri"/>
              </a:rPr>
              <a:t>api</a:t>
            </a:r>
            <a:r>
              <a:rPr lang="nl-NL">
                <a:ea typeface="Calibri" panose="020F0502020204030204"/>
                <a:cs typeface="Calibri" panose="020F0502020204030204"/>
              </a:rPr>
              <a:t> end point of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 push data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event hub.</a:t>
            </a:r>
            <a:endParaRPr lang="nl-NL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What</a:t>
            </a:r>
            <a:r>
              <a:rPr lang="nl-NL"/>
              <a:t> is event hub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Caption</a:t>
            </a:r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22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case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node-red as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 panose="020F0502020204030204"/>
                <a:cs typeface="Calibri" panose="020F0502020204030204"/>
              </a:rPr>
              <a:t>need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something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collect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ingestor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where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events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comes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into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place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is a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ingestion</a:t>
            </a:r>
            <a:r>
              <a:rPr lang="nl-NL">
                <a:ea typeface="Calibri" panose="020F0502020204030204"/>
                <a:cs typeface="Calibri" panose="020F0502020204030204"/>
              </a:rPr>
              <a:t> service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can</a:t>
            </a:r>
            <a:r>
              <a:rPr lang="nl-NL">
                <a:ea typeface="Calibri" panose="020F0502020204030204"/>
                <a:cs typeface="Calibri" panose="020F0502020204030204"/>
              </a:rPr>
              <a:t> stream a </a:t>
            </a:r>
            <a:r>
              <a:rPr lang="nl-NL" err="1">
                <a:ea typeface="Calibri" panose="020F0502020204030204"/>
                <a:cs typeface="Calibri" panose="020F0502020204030204"/>
              </a:rPr>
              <a:t>huge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number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variety</a:t>
            </a:r>
            <a:r>
              <a:rPr lang="nl-NL">
                <a:ea typeface="Calibri" panose="020F0502020204030204"/>
                <a:cs typeface="Calibri" panose="020F0502020204030204"/>
              </a:rPr>
              <a:t> of sources, </a:t>
            </a:r>
            <a:r>
              <a:rPr lang="nl-NL" err="1">
                <a:ea typeface="Calibri" panose="020F0502020204030204"/>
                <a:cs typeface="Calibri" panose="020F0502020204030204"/>
              </a:rPr>
              <a:t>process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delivers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multiple </a:t>
            </a:r>
            <a:r>
              <a:rPr lang="nl-NL" err="1">
                <a:ea typeface="Calibri" panose="020F0502020204030204"/>
                <a:cs typeface="Calibri" panose="020F0502020204030204"/>
              </a:rPr>
              <a:t>endpoints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It </a:t>
            </a:r>
            <a:r>
              <a:rPr lang="nl-NL" err="1">
                <a:ea typeface="Calibri" panose="020F0502020204030204"/>
                <a:cs typeface="Calibri" panose="020F0502020204030204"/>
              </a:rPr>
              <a:t>providies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unified</a:t>
            </a:r>
            <a:r>
              <a:rPr lang="nl-NL">
                <a:ea typeface="Calibri" panose="020F0502020204030204"/>
                <a:cs typeface="Calibri" panose="020F0502020204030204"/>
              </a:rPr>
              <a:t> streaming platform,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buffers </a:t>
            </a:r>
            <a:r>
              <a:rPr lang="nl-NL" err="1">
                <a:ea typeface="Calibri" panose="020F0502020204030204"/>
                <a:cs typeface="Calibri" panose="020F0502020204030204"/>
              </a:rPr>
              <a:t>your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</a:t>
            </a:r>
            <a:r>
              <a:rPr lang="nl-NL">
                <a:ea typeface="Calibri" panose="020F0502020204030204"/>
                <a:cs typeface="Calibri" panose="020F0502020204030204"/>
              </a:rPr>
              <a:t> a time or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 must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set up in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kind of like a management container.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</a:t>
            </a:r>
            <a:r>
              <a:rPr lang="nl-NL" err="1">
                <a:ea typeface="Calibri" panose="020F0502020204030204"/>
                <a:cs typeface="Calibri" panose="020F0502020204030204"/>
              </a:rPr>
              <a:t>stored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load </a:t>
            </a:r>
            <a:r>
              <a:rPr lang="nl-NL" err="1">
                <a:ea typeface="Calibri" panose="020F0502020204030204"/>
                <a:cs typeface="Calibri" panose="020F0502020204030204"/>
              </a:rPr>
              <a:t>balanced</a:t>
            </a:r>
            <a:r>
              <a:rPr lang="nl-NL">
                <a:ea typeface="Calibri" panose="020F0502020204030204"/>
                <a:cs typeface="Calibri" panose="020F0502020204030204"/>
              </a:rPr>
              <a:t> over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different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Currently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we've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only</a:t>
            </a:r>
            <a:r>
              <a:rPr lang="nl-NL">
                <a:ea typeface="Calibri" panose="020F0502020204030204"/>
                <a:cs typeface="Calibri" panose="020F0502020204030204"/>
              </a:rPr>
              <a:t> set up </a:t>
            </a:r>
            <a:r>
              <a:rPr lang="nl-NL" err="1">
                <a:ea typeface="Calibri" panose="020F0502020204030204"/>
                <a:cs typeface="Calibri" panose="020F0502020204030204"/>
              </a:rPr>
              <a:t>one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just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for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ease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demo.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newest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will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added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end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Message </a:t>
            </a:r>
            <a:r>
              <a:rPr lang="nl-NL" err="1">
                <a:ea typeface="Calibri" panose="020F0502020204030204"/>
                <a:cs typeface="Calibri" panose="020F0502020204030204"/>
              </a:rPr>
              <a:t>retention</a:t>
            </a:r>
            <a:r>
              <a:rPr lang="nl-NL">
                <a:ea typeface="Calibri" panose="020F0502020204030204"/>
                <a:cs typeface="Calibri" panose="020F0502020204030204"/>
              </a:rPr>
              <a:t> is set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1 </a:t>
            </a:r>
            <a:r>
              <a:rPr lang="nl-NL" err="1">
                <a:ea typeface="Calibri" panose="020F0502020204030204"/>
                <a:cs typeface="Calibri" panose="020F0502020204030204"/>
              </a:rPr>
              <a:t>day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Besides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standard event hub streaming,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feature.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enables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us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save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streaming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automatically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lake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Couple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things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keep in mind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using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It must have a file name format,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mandatory</a:t>
            </a:r>
            <a:r>
              <a:rPr lang="nl-NL">
                <a:ea typeface="Calibri" panose="020F0502020204030204"/>
                <a:cs typeface="Calibri" panose="020F0502020204030204"/>
              </a:rPr>
              <a:t> items </a:t>
            </a:r>
            <a:r>
              <a:rPr lang="nl-NL" err="1">
                <a:ea typeface="Calibri" panose="020F0502020204030204"/>
                <a:cs typeface="Calibri" panose="020F0502020204030204"/>
              </a:rPr>
              <a:t>such</a:t>
            </a:r>
            <a:r>
              <a:rPr lang="nl-NL">
                <a:ea typeface="Calibri" panose="020F0502020204030204"/>
                <a:cs typeface="Calibri" panose="020F0502020204030204"/>
              </a:rPr>
              <a:t> as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partitionid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creates</a:t>
            </a:r>
            <a:r>
              <a:rPr lang="nl-NL">
                <a:ea typeface="Calibri" panose="020F0502020204030204"/>
                <a:cs typeface="Calibri" panose="020F0502020204030204"/>
              </a:rPr>
              <a:t> a new file </a:t>
            </a:r>
            <a:r>
              <a:rPr lang="nl-NL" err="1">
                <a:ea typeface="Calibri" panose="020F0502020204030204"/>
                <a:cs typeface="Calibri" panose="020F0502020204030204"/>
              </a:rPr>
              <a:t>either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within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certain</a:t>
            </a:r>
            <a:r>
              <a:rPr lang="nl-NL">
                <a:ea typeface="Calibri" panose="020F0502020204030204"/>
                <a:cs typeface="Calibri" panose="020F0502020204030204"/>
              </a:rPr>
              <a:t> time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 or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limit is </a:t>
            </a:r>
            <a:r>
              <a:rPr lang="nl-NL" err="1">
                <a:ea typeface="Calibri" panose="020F0502020204030204"/>
                <a:cs typeface="Calibri" panose="020F0502020204030204"/>
              </a:rPr>
              <a:t>reached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  <a:br>
              <a:rPr lang="nl-NL">
                <a:ea typeface="Calibri" panose="020F0502020204030204"/>
                <a:cs typeface="+mn-lt"/>
              </a:rPr>
            </a:br>
            <a:r>
              <a:rPr lang="nl-NL">
                <a:ea typeface="Calibri" panose="020F0502020204030204"/>
                <a:cs typeface="Calibri" panose="020F0502020204030204"/>
              </a:rPr>
              <a:t>It's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but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or.</a:t>
            </a:r>
            <a:br>
              <a:rPr lang="en-US">
                <a:cs typeface="+mn-lt"/>
              </a:rPr>
            </a:b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cs typeface="+mn-lt"/>
              </a:rPr>
              <a:t>Data is stored in Avro, a compact fast binary format with inline schema, but you need tools like </a:t>
            </a:r>
            <a:r>
              <a:rPr lang="en-US" err="1">
                <a:cs typeface="+mn-lt"/>
              </a:rPr>
              <a:t>apache</a:t>
            </a:r>
            <a:r>
              <a:rPr lang="en-US">
                <a:cs typeface="+mn-lt"/>
              </a:rPr>
              <a:t> spark to read it.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*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available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basic tier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/>
                <a:cs typeface="Calibri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rest </a:t>
            </a:r>
            <a:r>
              <a:rPr lang="nl-NL" err="1">
                <a:ea typeface="Calibri"/>
                <a:cs typeface="Calibri"/>
              </a:rPr>
              <a:t>api</a:t>
            </a:r>
            <a:r>
              <a:rPr lang="nl-NL">
                <a:ea typeface="Calibri" panose="020F0502020204030204"/>
                <a:cs typeface="Calibri" panose="020F0502020204030204"/>
              </a:rPr>
              <a:t> end point of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 push data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event hub.</a:t>
            </a:r>
            <a:endParaRPr lang="nl-NL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What</a:t>
            </a:r>
            <a:r>
              <a:rPr lang="nl-NL"/>
              <a:t> is event hub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Caption</a:t>
            </a:r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0270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case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node-red as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 panose="020F0502020204030204"/>
                <a:cs typeface="Calibri" panose="020F0502020204030204"/>
              </a:rPr>
              <a:t>need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something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collect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ingestor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where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events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comes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into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place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is a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ingestion</a:t>
            </a:r>
            <a:r>
              <a:rPr lang="nl-NL">
                <a:ea typeface="Calibri" panose="020F0502020204030204"/>
                <a:cs typeface="Calibri" panose="020F0502020204030204"/>
              </a:rPr>
              <a:t> service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can</a:t>
            </a:r>
            <a:r>
              <a:rPr lang="nl-NL">
                <a:ea typeface="Calibri" panose="020F0502020204030204"/>
                <a:cs typeface="Calibri" panose="020F0502020204030204"/>
              </a:rPr>
              <a:t> stream a </a:t>
            </a:r>
            <a:r>
              <a:rPr lang="nl-NL" err="1">
                <a:ea typeface="Calibri" panose="020F0502020204030204"/>
                <a:cs typeface="Calibri" panose="020F0502020204030204"/>
              </a:rPr>
              <a:t>huge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number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variety</a:t>
            </a:r>
            <a:r>
              <a:rPr lang="nl-NL">
                <a:ea typeface="Calibri" panose="020F0502020204030204"/>
                <a:cs typeface="Calibri" panose="020F0502020204030204"/>
              </a:rPr>
              <a:t> of sources, </a:t>
            </a:r>
            <a:r>
              <a:rPr lang="nl-NL" err="1">
                <a:ea typeface="Calibri" panose="020F0502020204030204"/>
                <a:cs typeface="Calibri" panose="020F0502020204030204"/>
              </a:rPr>
              <a:t>process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delivers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multiple </a:t>
            </a:r>
            <a:r>
              <a:rPr lang="nl-NL" err="1">
                <a:ea typeface="Calibri" panose="020F0502020204030204"/>
                <a:cs typeface="Calibri" panose="020F0502020204030204"/>
              </a:rPr>
              <a:t>endpoints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It </a:t>
            </a:r>
            <a:r>
              <a:rPr lang="nl-NL" err="1">
                <a:ea typeface="Calibri" panose="020F0502020204030204"/>
                <a:cs typeface="Calibri" panose="020F0502020204030204"/>
              </a:rPr>
              <a:t>providies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unified</a:t>
            </a:r>
            <a:r>
              <a:rPr lang="nl-NL">
                <a:ea typeface="Calibri" panose="020F0502020204030204"/>
                <a:cs typeface="Calibri" panose="020F0502020204030204"/>
              </a:rPr>
              <a:t> streaming platform,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buffers </a:t>
            </a:r>
            <a:r>
              <a:rPr lang="nl-NL" err="1">
                <a:ea typeface="Calibri" panose="020F0502020204030204"/>
                <a:cs typeface="Calibri" panose="020F0502020204030204"/>
              </a:rPr>
              <a:t>your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</a:t>
            </a:r>
            <a:r>
              <a:rPr lang="nl-NL">
                <a:ea typeface="Calibri" panose="020F0502020204030204"/>
                <a:cs typeface="Calibri" panose="020F0502020204030204"/>
              </a:rPr>
              <a:t> a time or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 must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set up in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kind of like a management container.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</a:t>
            </a:r>
            <a:r>
              <a:rPr lang="nl-NL" err="1">
                <a:ea typeface="Calibri" panose="020F0502020204030204"/>
                <a:cs typeface="Calibri" panose="020F0502020204030204"/>
              </a:rPr>
              <a:t>stored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load </a:t>
            </a:r>
            <a:r>
              <a:rPr lang="nl-NL" err="1">
                <a:ea typeface="Calibri" panose="020F0502020204030204"/>
                <a:cs typeface="Calibri" panose="020F0502020204030204"/>
              </a:rPr>
              <a:t>balanced</a:t>
            </a:r>
            <a:r>
              <a:rPr lang="nl-NL">
                <a:ea typeface="Calibri" panose="020F0502020204030204"/>
                <a:cs typeface="Calibri" panose="020F0502020204030204"/>
              </a:rPr>
              <a:t> over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different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Currently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we've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only</a:t>
            </a:r>
            <a:r>
              <a:rPr lang="nl-NL">
                <a:ea typeface="Calibri" panose="020F0502020204030204"/>
                <a:cs typeface="Calibri" panose="020F0502020204030204"/>
              </a:rPr>
              <a:t> set up </a:t>
            </a:r>
            <a:r>
              <a:rPr lang="nl-NL" err="1">
                <a:ea typeface="Calibri" panose="020F0502020204030204"/>
                <a:cs typeface="Calibri" panose="020F0502020204030204"/>
              </a:rPr>
              <a:t>one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just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for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ease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demo.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newest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will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added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end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Message </a:t>
            </a:r>
            <a:r>
              <a:rPr lang="nl-NL" err="1">
                <a:ea typeface="Calibri" panose="020F0502020204030204"/>
                <a:cs typeface="Calibri" panose="020F0502020204030204"/>
              </a:rPr>
              <a:t>retention</a:t>
            </a:r>
            <a:r>
              <a:rPr lang="nl-NL">
                <a:ea typeface="Calibri" panose="020F0502020204030204"/>
                <a:cs typeface="Calibri" panose="020F0502020204030204"/>
              </a:rPr>
              <a:t> is set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1 </a:t>
            </a:r>
            <a:r>
              <a:rPr lang="nl-NL" err="1">
                <a:ea typeface="Calibri" panose="020F0502020204030204"/>
                <a:cs typeface="Calibri" panose="020F0502020204030204"/>
              </a:rPr>
              <a:t>day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Besides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standard event hub streaming,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feature.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enables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us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save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streaming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automatically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lake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Couple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things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keep in mind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using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It must have a file name format,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mandatory</a:t>
            </a:r>
            <a:r>
              <a:rPr lang="nl-NL">
                <a:ea typeface="Calibri" panose="020F0502020204030204"/>
                <a:cs typeface="Calibri" panose="020F0502020204030204"/>
              </a:rPr>
              <a:t> items </a:t>
            </a:r>
            <a:r>
              <a:rPr lang="nl-NL" err="1">
                <a:ea typeface="Calibri" panose="020F0502020204030204"/>
                <a:cs typeface="Calibri" panose="020F0502020204030204"/>
              </a:rPr>
              <a:t>such</a:t>
            </a:r>
            <a:r>
              <a:rPr lang="nl-NL">
                <a:ea typeface="Calibri" panose="020F0502020204030204"/>
                <a:cs typeface="Calibri" panose="020F0502020204030204"/>
              </a:rPr>
              <a:t> as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partitionid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creates</a:t>
            </a:r>
            <a:r>
              <a:rPr lang="nl-NL">
                <a:ea typeface="Calibri" panose="020F0502020204030204"/>
                <a:cs typeface="Calibri" panose="020F0502020204030204"/>
              </a:rPr>
              <a:t> a new file </a:t>
            </a:r>
            <a:r>
              <a:rPr lang="nl-NL" err="1">
                <a:ea typeface="Calibri" panose="020F0502020204030204"/>
                <a:cs typeface="Calibri" panose="020F0502020204030204"/>
              </a:rPr>
              <a:t>either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within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certain</a:t>
            </a:r>
            <a:r>
              <a:rPr lang="nl-NL">
                <a:ea typeface="Calibri" panose="020F0502020204030204"/>
                <a:cs typeface="Calibri" panose="020F0502020204030204"/>
              </a:rPr>
              <a:t> time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 or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limit is </a:t>
            </a:r>
            <a:r>
              <a:rPr lang="nl-NL" err="1">
                <a:ea typeface="Calibri" panose="020F0502020204030204"/>
                <a:cs typeface="Calibri" panose="020F0502020204030204"/>
              </a:rPr>
              <a:t>reached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  <a:br>
              <a:rPr lang="nl-NL">
                <a:ea typeface="Calibri" panose="020F0502020204030204"/>
                <a:cs typeface="+mn-lt"/>
              </a:rPr>
            </a:br>
            <a:r>
              <a:rPr lang="nl-NL">
                <a:ea typeface="Calibri" panose="020F0502020204030204"/>
                <a:cs typeface="Calibri" panose="020F0502020204030204"/>
              </a:rPr>
              <a:t>It's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but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or.</a:t>
            </a:r>
            <a:br>
              <a:rPr lang="en-US">
                <a:cs typeface="+mn-lt"/>
              </a:rPr>
            </a:b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cs typeface="+mn-lt"/>
              </a:rPr>
              <a:t>Data is stored in Avro, a compact fast binary format with inline schema, but you need tools like </a:t>
            </a:r>
            <a:r>
              <a:rPr lang="en-US" err="1">
                <a:cs typeface="+mn-lt"/>
              </a:rPr>
              <a:t>apache</a:t>
            </a:r>
            <a:r>
              <a:rPr lang="en-US">
                <a:cs typeface="+mn-lt"/>
              </a:rPr>
              <a:t> spark to read it.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*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available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basic tier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/>
                <a:cs typeface="Calibri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rest </a:t>
            </a:r>
            <a:r>
              <a:rPr lang="nl-NL" err="1">
                <a:ea typeface="Calibri"/>
                <a:cs typeface="Calibri"/>
              </a:rPr>
              <a:t>api</a:t>
            </a:r>
            <a:r>
              <a:rPr lang="nl-NL">
                <a:ea typeface="Calibri" panose="020F0502020204030204"/>
                <a:cs typeface="Calibri" panose="020F0502020204030204"/>
              </a:rPr>
              <a:t> end point of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 push data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event hub.</a:t>
            </a:r>
            <a:endParaRPr lang="nl-NL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What</a:t>
            </a:r>
            <a:r>
              <a:rPr lang="nl-NL"/>
              <a:t> is event hub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Caption</a:t>
            </a:r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5695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>
                <a:cs typeface="Calibri" panose="020F0502020204030204"/>
              </a:rPr>
              <a:t>Stream notebook: https://adb-6052310818121098.18.azuredatabricks.net/?o=6052310818121098#notebook/4449818373089360/command/4449818373089361</a:t>
            </a:r>
          </a:p>
          <a:p>
            <a:pPr marL="0" indent="0">
              <a:buNone/>
            </a:pPr>
            <a:endParaRPr lang="nl-NL" dirty="0">
              <a:cs typeface="Calibri" panose="020F0502020204030204"/>
            </a:endParaRPr>
          </a:p>
          <a:p>
            <a:pPr marL="0" indent="0">
              <a:buNone/>
            </a:pPr>
            <a:endParaRPr lang="nl-NL" dirty="0">
              <a:cs typeface="Calibri" panose="020F0502020204030204"/>
            </a:endParaRPr>
          </a:p>
          <a:p>
            <a:pPr marL="0" indent="0">
              <a:buNone/>
            </a:pPr>
            <a:r>
              <a:rPr lang="nl-NL" dirty="0" err="1">
                <a:cs typeface="Calibri" panose="020F0502020204030204"/>
              </a:rPr>
              <a:t>Spark</a:t>
            </a:r>
            <a:r>
              <a:rPr lang="nl-NL" dirty="0">
                <a:cs typeface="Calibri" panose="020F0502020204030204"/>
              </a:rPr>
              <a:t> </a:t>
            </a:r>
            <a:r>
              <a:rPr lang="nl-NL" dirty="0" err="1">
                <a:cs typeface="Calibri" panose="020F0502020204030204"/>
              </a:rPr>
              <a:t>multi</a:t>
            </a:r>
            <a:r>
              <a:rPr lang="nl-NL" dirty="0">
                <a:cs typeface="Calibri" panose="020F0502020204030204"/>
              </a:rPr>
              <a:t> </a:t>
            </a:r>
            <a:r>
              <a:rPr lang="nl-NL" dirty="0" err="1">
                <a:cs typeface="Calibri" panose="020F0502020204030204"/>
              </a:rPr>
              <a:t>purpose</a:t>
            </a:r>
            <a:r>
              <a:rPr lang="nl-NL" dirty="0">
                <a:cs typeface="Calibri" panose="020F0502020204030204"/>
              </a:rPr>
              <a:t>; </a:t>
            </a:r>
            <a:r>
              <a:rPr lang="nl-NL" dirty="0" err="1">
                <a:cs typeface="Calibri" panose="020F0502020204030204"/>
              </a:rPr>
              <a:t>scalable</a:t>
            </a:r>
            <a:r>
              <a:rPr lang="nl-NL" dirty="0">
                <a:cs typeface="Calibri" panose="020F0502020204030204"/>
              </a:rPr>
              <a:t>, </a:t>
            </a:r>
            <a:r>
              <a:rPr lang="nl-NL" dirty="0" err="1">
                <a:cs typeface="Calibri" panose="020F0502020204030204"/>
              </a:rPr>
              <a:t>decouples</a:t>
            </a:r>
            <a:r>
              <a:rPr lang="nl-NL" dirty="0">
                <a:cs typeface="Calibri" panose="020F0502020204030204"/>
              </a:rPr>
              <a:t> storage </a:t>
            </a:r>
            <a:r>
              <a:rPr lang="nl-NL" dirty="0" err="1">
                <a:cs typeface="Calibri" panose="020F0502020204030204"/>
              </a:rPr>
              <a:t>from</a:t>
            </a:r>
            <a:r>
              <a:rPr lang="nl-NL" dirty="0">
                <a:cs typeface="Calibri" panose="020F0502020204030204"/>
              </a:rPr>
              <a:t> processing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498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i="1" dirty="0" err="1"/>
              <a:t>Process</a:t>
            </a:r>
            <a:r>
              <a:rPr lang="nl-NL" i="1" dirty="0"/>
              <a:t> delivery truck..</a:t>
            </a:r>
          </a:p>
          <a:p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 panose="020F0502020204030204"/>
            </a:endParaRPr>
          </a:p>
          <a:p>
            <a:r>
              <a:rPr lang="nl-NL" dirty="0"/>
              <a:t>Every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has a lot of sensor </a:t>
            </a:r>
            <a:r>
              <a:rPr lang="nl-NL" dirty="0" err="1"/>
              <a:t>devices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keep track of </a:t>
            </a:r>
            <a:r>
              <a:rPr lang="nl-NL" dirty="0" err="1"/>
              <a:t>something</a:t>
            </a:r>
            <a:r>
              <a:rPr lang="nl-NL" dirty="0"/>
              <a:t>. Data of </a:t>
            </a:r>
            <a:r>
              <a:rPr lang="nl-NL" dirty="0" err="1"/>
              <a:t>all</a:t>
            </a:r>
            <a:r>
              <a:rPr lang="nl-NL" dirty="0"/>
              <a:t> these sensors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more modern </a:t>
            </a:r>
            <a:r>
              <a:rPr lang="nl-NL" dirty="0" err="1"/>
              <a:t>cars</a:t>
            </a:r>
            <a:r>
              <a:rPr lang="nl-NL" dirty="0"/>
              <a:t>, are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at </a:t>
            </a:r>
            <a:r>
              <a:rPr lang="nl-NL" dirty="0" err="1"/>
              <a:t>the</a:t>
            </a:r>
            <a:r>
              <a:rPr lang="nl-NL" dirty="0"/>
              <a:t> manufacturing company. </a:t>
            </a:r>
            <a:endParaRPr lang="nl-NL" dirty="0">
              <a:cs typeface="Calibri"/>
            </a:endParaRPr>
          </a:p>
          <a:p>
            <a:endParaRPr lang="nl-NL" dirty="0"/>
          </a:p>
          <a:p>
            <a:r>
              <a:rPr lang="nl-NL" dirty="0" err="1">
                <a:cs typeface="Calibri"/>
              </a:rPr>
              <a:t>This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situation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appears</a:t>
            </a:r>
            <a:r>
              <a:rPr lang="nl-NL" dirty="0">
                <a:cs typeface="Calibri"/>
              </a:rPr>
              <a:t> in </a:t>
            </a:r>
            <a:r>
              <a:rPr lang="nl-NL" dirty="0" err="1">
                <a:cs typeface="Calibri"/>
              </a:rPr>
              <a:t>our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normal</a:t>
            </a:r>
            <a:r>
              <a:rPr lang="nl-NL" dirty="0">
                <a:cs typeface="Calibri"/>
              </a:rPr>
              <a:t> life </a:t>
            </a:r>
            <a:r>
              <a:rPr lang="nl-NL" dirty="0" err="1">
                <a:cs typeface="Calibri"/>
              </a:rPr>
              <a:t>aswell</a:t>
            </a:r>
            <a:r>
              <a:rPr lang="nl-NL" dirty="0">
                <a:cs typeface="Calibri"/>
              </a:rPr>
              <a:t>. </a:t>
            </a:r>
            <a:r>
              <a:rPr lang="nl-NL" dirty="0"/>
              <a:t>Trucks </a:t>
            </a:r>
            <a:r>
              <a:rPr lang="nl-NL" dirty="0" err="1"/>
              <a:t>and</a:t>
            </a:r>
            <a:r>
              <a:rPr lang="nl-NL" dirty="0"/>
              <a:t> trailers </a:t>
            </a:r>
            <a:r>
              <a:rPr lang="nl-NL" dirty="0" err="1"/>
              <a:t>equipped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sensors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 </a:t>
            </a:r>
            <a:r>
              <a:rPr lang="nl-NL" dirty="0" err="1"/>
              <a:t>fleet</a:t>
            </a:r>
            <a:r>
              <a:rPr lang="nl-NL" dirty="0"/>
              <a:t> </a:t>
            </a:r>
            <a:r>
              <a:rPr lang="nl-NL" dirty="0" err="1"/>
              <a:t>telematics</a:t>
            </a:r>
            <a:r>
              <a:rPr lang="nl-NL" dirty="0"/>
              <a:t> systems 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mechanical</a:t>
            </a:r>
            <a:r>
              <a:rPr lang="nl-NL" dirty="0"/>
              <a:t> health of </a:t>
            </a:r>
            <a:r>
              <a:rPr lang="nl-NL" dirty="0" err="1"/>
              <a:t>fleets</a:t>
            </a:r>
            <a:r>
              <a:rPr lang="nl-NL" dirty="0"/>
              <a:t>. Or GPS </a:t>
            </a:r>
            <a:r>
              <a:rPr lang="nl-NL" dirty="0" err="1"/>
              <a:t>trackers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of a truck.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flow of data. We </a:t>
            </a:r>
            <a:r>
              <a:rPr lang="nl-NL" dirty="0" err="1"/>
              <a:t>gather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Data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streamed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Eventhubs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data </a:t>
            </a:r>
            <a:r>
              <a:rPr lang="nl-NL" dirty="0" err="1"/>
              <a:t>lake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.</a:t>
            </a:r>
          </a:p>
          <a:p>
            <a:r>
              <a:rPr lang="nl-NL" dirty="0" err="1"/>
              <a:t>Besides</a:t>
            </a:r>
            <a:r>
              <a:rPr lang="nl-NL" dirty="0"/>
              <a:t> streaming, </a:t>
            </a:r>
            <a:r>
              <a:rPr lang="nl-NL" dirty="0" err="1"/>
              <a:t>there</a:t>
            </a:r>
            <a:r>
              <a:rPr lang="nl-NL" dirty="0"/>
              <a:t> is a micro batch,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sends</a:t>
            </a:r>
            <a:r>
              <a:rPr lang="nl-NL" dirty="0"/>
              <a:t> </a:t>
            </a:r>
            <a:r>
              <a:rPr lang="nl-NL" dirty="0" err="1"/>
              <a:t>detailed</a:t>
            </a:r>
            <a:r>
              <a:rPr lang="nl-NL" dirty="0"/>
              <a:t> log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blob</a:t>
            </a:r>
            <a:r>
              <a:rPr lang="nl-NL" dirty="0"/>
              <a:t> storage,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laptime</a:t>
            </a:r>
            <a:r>
              <a:rPr lang="nl-NL" dirty="0"/>
              <a:t> </a:t>
            </a:r>
            <a:r>
              <a:rPr lang="nl-NL" b="1" dirty="0" err="1"/>
              <a:t>to</a:t>
            </a:r>
            <a:r>
              <a:rPr lang="nl-NL" b="1" dirty="0"/>
              <a:t>…..</a:t>
            </a:r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, we </a:t>
            </a:r>
            <a:r>
              <a:rPr lang="nl-NL" dirty="0" err="1"/>
              <a:t>can</a:t>
            </a:r>
            <a:r>
              <a:rPr lang="nl-NL" dirty="0"/>
              <a:t> analyse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locations</a:t>
            </a:r>
            <a:r>
              <a:rPr lang="nl-NL" dirty="0"/>
              <a:t>,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more </a:t>
            </a:r>
            <a:r>
              <a:rPr lang="nl-NL" dirty="0" err="1"/>
              <a:t>analytical</a:t>
            </a:r>
            <a:r>
              <a:rPr lang="nl-NL" dirty="0"/>
              <a:t> programs like </a:t>
            </a:r>
            <a:r>
              <a:rPr lang="nl-NL" dirty="0" err="1"/>
              <a:t>dataiku</a:t>
            </a:r>
            <a:r>
              <a:rPr lang="nl-NL" dirty="0"/>
              <a:t>.</a:t>
            </a:r>
          </a:p>
          <a:p>
            <a:r>
              <a:rPr lang="nl-NL" dirty="0" err="1"/>
              <a:t>Eventually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present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information in </a:t>
            </a:r>
            <a:r>
              <a:rPr lang="nl-NL" dirty="0" err="1"/>
              <a:t>PowerBI</a:t>
            </a:r>
            <a:r>
              <a:rPr lang="nl-NL" dirty="0"/>
              <a:t> or </a:t>
            </a:r>
            <a:r>
              <a:rPr lang="nl-NL" dirty="0" err="1"/>
              <a:t>other</a:t>
            </a:r>
            <a:r>
              <a:rPr lang="nl-NL" dirty="0"/>
              <a:t> tools, </a:t>
            </a:r>
            <a:r>
              <a:rPr lang="nl-NL" dirty="0" err="1"/>
              <a:t>where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analytical</a:t>
            </a:r>
            <a:r>
              <a:rPr lang="nl-NL" dirty="0"/>
              <a:t> information.</a:t>
            </a: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lets</a:t>
            </a:r>
            <a:r>
              <a:rPr lang="nl-NL" dirty="0"/>
              <a:t> look a bit more </a:t>
            </a:r>
            <a:r>
              <a:rPr lang="nl-NL" dirty="0" err="1"/>
              <a:t>into</a:t>
            </a:r>
            <a:r>
              <a:rPr lang="nl-NL" dirty="0"/>
              <a:t> detail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of these </a:t>
            </a:r>
            <a:r>
              <a:rPr lang="nl-NL" dirty="0" err="1"/>
              <a:t>components</a:t>
            </a:r>
            <a:r>
              <a:rPr lang="nl-NL" dirty="0"/>
              <a:t>.</a:t>
            </a: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341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Start </a:t>
            </a:r>
            <a:r>
              <a:rPr lang="nl-NL" dirty="0" err="1"/>
              <a:t>this</a:t>
            </a:r>
            <a:r>
              <a:rPr lang="nl-NL" dirty="0"/>
              <a:t> notebook: </a:t>
            </a:r>
          </a:p>
          <a:p>
            <a:r>
              <a:rPr lang="nl-NL" dirty="0"/>
              <a:t>https://adb-6052310818121098.18.azuredatabricks.net/?o=6052310818121098#notebook/4449818373089360/command/3339974746839737</a:t>
            </a:r>
          </a:p>
          <a:p>
            <a:endParaRPr lang="nl-NL" dirty="0"/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grafana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6642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https://adataplatformgraf-d9c5cqd7hbaagvfa.weu.grafana.azure.com/d/DB1fUi9nk/race-car-monitor?orgId=1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1677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cs typeface="Calibri"/>
              </a:rPr>
              <a:t>1st: job: https://adb-6052310818121098.18.azuredatabricks.net/?o=6052310818121098#job/748665741262927</a:t>
            </a:r>
          </a:p>
          <a:p>
            <a:endParaRPr lang="nl-NL" dirty="0">
              <a:cs typeface="Calibri"/>
            </a:endParaRPr>
          </a:p>
          <a:p>
            <a:r>
              <a:rPr lang="nl-NL" dirty="0">
                <a:cs typeface="Calibri"/>
              </a:rPr>
              <a:t>2nd: analysis notebook: https://adb-6052310818121098.18.azuredatabricks.net/?o=6052310818121098#notebook/569974950098987/command/4412466709218248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48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real life, we </a:t>
            </a:r>
            <a:r>
              <a:rPr lang="nl-NL" dirty="0" err="1"/>
              <a:t>see</a:t>
            </a:r>
            <a:r>
              <a:rPr lang="nl-NL" dirty="0"/>
              <a:t> a lot of cases </a:t>
            </a:r>
            <a:r>
              <a:rPr lang="nl-NL" dirty="0" err="1"/>
              <a:t>about</a:t>
            </a:r>
            <a:r>
              <a:rPr lang="nl-NL" dirty="0"/>
              <a:t> asset management.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wait</a:t>
            </a:r>
            <a:r>
              <a:rPr lang="nl-NL" dirty="0"/>
              <a:t> </a:t>
            </a:r>
            <a:r>
              <a:rPr lang="nl-NL" dirty="0" err="1"/>
              <a:t>untill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asset (like public transport) breaks. But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a full break down.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221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predict;</a:t>
            </a:r>
          </a:p>
          <a:p>
            <a:r>
              <a:rPr lang="en-US" dirty="0">
                <a:cs typeface="Calibri"/>
              </a:rPr>
              <a:t>What is the change that..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61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Imagin</a:t>
            </a:r>
            <a:r>
              <a:rPr lang="nl-NL" dirty="0"/>
              <a:t> delivery truck 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of </a:t>
            </a:r>
            <a:r>
              <a:rPr lang="nl-NL" dirty="0" err="1"/>
              <a:t>racing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344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i="1" dirty="0" err="1"/>
              <a:t>Process</a:t>
            </a:r>
            <a:r>
              <a:rPr lang="nl-NL" i="1" dirty="0"/>
              <a:t> delivery truck..</a:t>
            </a:r>
          </a:p>
          <a:p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 panose="020F0502020204030204"/>
            </a:endParaRPr>
          </a:p>
          <a:p>
            <a:r>
              <a:rPr lang="nl-NL" dirty="0"/>
              <a:t>Every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has a lot of sensor </a:t>
            </a:r>
            <a:r>
              <a:rPr lang="nl-NL" dirty="0" err="1"/>
              <a:t>devices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keep track of </a:t>
            </a:r>
            <a:r>
              <a:rPr lang="nl-NL" dirty="0" err="1"/>
              <a:t>something</a:t>
            </a:r>
            <a:r>
              <a:rPr lang="nl-NL" dirty="0"/>
              <a:t>. Data of </a:t>
            </a:r>
            <a:r>
              <a:rPr lang="nl-NL" dirty="0" err="1"/>
              <a:t>all</a:t>
            </a:r>
            <a:r>
              <a:rPr lang="nl-NL" dirty="0"/>
              <a:t> these sensors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more modern </a:t>
            </a:r>
            <a:r>
              <a:rPr lang="nl-NL" dirty="0" err="1"/>
              <a:t>cars</a:t>
            </a:r>
            <a:r>
              <a:rPr lang="nl-NL" dirty="0"/>
              <a:t>, are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at </a:t>
            </a:r>
            <a:r>
              <a:rPr lang="nl-NL" dirty="0" err="1"/>
              <a:t>the</a:t>
            </a:r>
            <a:r>
              <a:rPr lang="nl-NL" dirty="0"/>
              <a:t> manufacturing company. </a:t>
            </a:r>
            <a:endParaRPr lang="nl-NL" dirty="0">
              <a:cs typeface="Calibri"/>
            </a:endParaRPr>
          </a:p>
          <a:p>
            <a:endParaRPr lang="nl-NL" dirty="0"/>
          </a:p>
          <a:p>
            <a:r>
              <a:rPr lang="nl-NL" dirty="0" err="1">
                <a:cs typeface="Calibri"/>
              </a:rPr>
              <a:t>This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situation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appears</a:t>
            </a:r>
            <a:r>
              <a:rPr lang="nl-NL" dirty="0">
                <a:cs typeface="Calibri"/>
              </a:rPr>
              <a:t> in </a:t>
            </a:r>
            <a:r>
              <a:rPr lang="nl-NL" dirty="0" err="1">
                <a:cs typeface="Calibri"/>
              </a:rPr>
              <a:t>our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normal</a:t>
            </a:r>
            <a:r>
              <a:rPr lang="nl-NL" dirty="0">
                <a:cs typeface="Calibri"/>
              </a:rPr>
              <a:t> life </a:t>
            </a:r>
            <a:r>
              <a:rPr lang="nl-NL" dirty="0" err="1">
                <a:cs typeface="Calibri"/>
              </a:rPr>
              <a:t>aswell</a:t>
            </a:r>
            <a:r>
              <a:rPr lang="nl-NL" dirty="0">
                <a:cs typeface="Calibri"/>
              </a:rPr>
              <a:t>. </a:t>
            </a:r>
            <a:r>
              <a:rPr lang="nl-NL" dirty="0"/>
              <a:t>Trucks </a:t>
            </a:r>
            <a:r>
              <a:rPr lang="nl-NL" dirty="0" err="1"/>
              <a:t>and</a:t>
            </a:r>
            <a:r>
              <a:rPr lang="nl-NL" dirty="0"/>
              <a:t> trailers </a:t>
            </a:r>
            <a:r>
              <a:rPr lang="nl-NL" dirty="0" err="1"/>
              <a:t>equipped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sensors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 </a:t>
            </a:r>
            <a:r>
              <a:rPr lang="nl-NL" dirty="0" err="1"/>
              <a:t>fleet</a:t>
            </a:r>
            <a:r>
              <a:rPr lang="nl-NL" dirty="0"/>
              <a:t> </a:t>
            </a:r>
            <a:r>
              <a:rPr lang="nl-NL" dirty="0" err="1"/>
              <a:t>telematics</a:t>
            </a:r>
            <a:r>
              <a:rPr lang="nl-NL" dirty="0"/>
              <a:t> systems 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mechanical</a:t>
            </a:r>
            <a:r>
              <a:rPr lang="nl-NL" dirty="0"/>
              <a:t> health of </a:t>
            </a:r>
            <a:r>
              <a:rPr lang="nl-NL" dirty="0" err="1"/>
              <a:t>fleets</a:t>
            </a:r>
            <a:r>
              <a:rPr lang="nl-NL" dirty="0"/>
              <a:t>. Or GPS </a:t>
            </a:r>
            <a:r>
              <a:rPr lang="nl-NL" dirty="0" err="1"/>
              <a:t>trackers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information about the current </a:t>
            </a:r>
            <a:r>
              <a:rPr lang="nl-NL" dirty="0" err="1"/>
              <a:t>location</a:t>
            </a:r>
            <a:r>
              <a:rPr lang="nl-NL" dirty="0"/>
              <a:t> of a truck.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flow of data. We </a:t>
            </a:r>
            <a:r>
              <a:rPr lang="nl-NL" dirty="0" err="1"/>
              <a:t>gather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Data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streamed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Eventhubs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data </a:t>
            </a:r>
            <a:r>
              <a:rPr lang="nl-NL" dirty="0" err="1"/>
              <a:t>lake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.</a:t>
            </a:r>
          </a:p>
          <a:p>
            <a:r>
              <a:rPr lang="nl-NL" dirty="0" err="1"/>
              <a:t>Besides</a:t>
            </a:r>
            <a:r>
              <a:rPr lang="nl-NL" dirty="0"/>
              <a:t> streaming, </a:t>
            </a:r>
            <a:r>
              <a:rPr lang="nl-NL" dirty="0" err="1"/>
              <a:t>there</a:t>
            </a:r>
            <a:r>
              <a:rPr lang="nl-NL" dirty="0"/>
              <a:t> is a micro batch,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sends</a:t>
            </a:r>
            <a:r>
              <a:rPr lang="nl-NL" dirty="0"/>
              <a:t> </a:t>
            </a:r>
            <a:r>
              <a:rPr lang="nl-NL" dirty="0" err="1"/>
              <a:t>detailed</a:t>
            </a:r>
            <a:r>
              <a:rPr lang="nl-NL" dirty="0"/>
              <a:t> log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blob</a:t>
            </a:r>
            <a:r>
              <a:rPr lang="nl-NL" dirty="0"/>
              <a:t> storage,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laptime</a:t>
            </a:r>
            <a:r>
              <a:rPr lang="nl-NL" dirty="0"/>
              <a:t> </a:t>
            </a:r>
            <a:r>
              <a:rPr lang="nl-NL" b="1" dirty="0" err="1"/>
              <a:t>to</a:t>
            </a:r>
            <a:r>
              <a:rPr lang="nl-NL" b="1" dirty="0"/>
              <a:t>…..</a:t>
            </a:r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, we </a:t>
            </a:r>
            <a:r>
              <a:rPr lang="nl-NL" dirty="0" err="1"/>
              <a:t>can</a:t>
            </a:r>
            <a:r>
              <a:rPr lang="nl-NL" dirty="0"/>
              <a:t> analyse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locations</a:t>
            </a:r>
            <a:r>
              <a:rPr lang="nl-NL" dirty="0"/>
              <a:t>,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more </a:t>
            </a:r>
            <a:r>
              <a:rPr lang="nl-NL" dirty="0" err="1"/>
              <a:t>analytical</a:t>
            </a:r>
            <a:r>
              <a:rPr lang="nl-NL" dirty="0"/>
              <a:t> programs like </a:t>
            </a:r>
            <a:r>
              <a:rPr lang="nl-NL" dirty="0" err="1"/>
              <a:t>dataiku</a:t>
            </a:r>
            <a:r>
              <a:rPr lang="nl-NL" dirty="0"/>
              <a:t>.</a:t>
            </a:r>
          </a:p>
          <a:p>
            <a:r>
              <a:rPr lang="nl-NL" dirty="0" err="1"/>
              <a:t>Eventually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present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information in </a:t>
            </a:r>
            <a:r>
              <a:rPr lang="nl-NL" dirty="0" err="1"/>
              <a:t>PowerBI</a:t>
            </a:r>
            <a:r>
              <a:rPr lang="nl-NL" dirty="0"/>
              <a:t> or </a:t>
            </a:r>
            <a:r>
              <a:rPr lang="nl-NL" dirty="0" err="1"/>
              <a:t>other</a:t>
            </a:r>
            <a:r>
              <a:rPr lang="nl-NL" dirty="0"/>
              <a:t> tools, </a:t>
            </a:r>
            <a:r>
              <a:rPr lang="nl-NL" dirty="0" err="1"/>
              <a:t>where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analytical</a:t>
            </a:r>
            <a:r>
              <a:rPr lang="nl-NL" dirty="0"/>
              <a:t> information.</a:t>
            </a: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lets</a:t>
            </a:r>
            <a:r>
              <a:rPr lang="nl-NL" dirty="0"/>
              <a:t> look a bit more </a:t>
            </a:r>
            <a:r>
              <a:rPr lang="nl-NL" dirty="0" err="1"/>
              <a:t>into</a:t>
            </a:r>
            <a:r>
              <a:rPr lang="nl-NL" dirty="0"/>
              <a:t> detail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of these </a:t>
            </a:r>
            <a:r>
              <a:rPr lang="nl-NL" dirty="0" err="1"/>
              <a:t>components</a:t>
            </a:r>
            <a:r>
              <a:rPr lang="nl-NL" dirty="0"/>
              <a:t>.</a:t>
            </a: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120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As we 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explained</a:t>
            </a:r>
            <a:r>
              <a:rPr lang="nl-NL" dirty="0"/>
              <a:t>, a </a:t>
            </a:r>
            <a:r>
              <a:rPr lang="nl-NL" dirty="0" err="1"/>
              <a:t>car</a:t>
            </a:r>
            <a:r>
              <a:rPr lang="nl-NL" dirty="0"/>
              <a:t> has a </a:t>
            </a:r>
            <a:r>
              <a:rPr lang="nl-NL" dirty="0" err="1"/>
              <a:t>variety</a:t>
            </a:r>
            <a:r>
              <a:rPr lang="nl-NL" dirty="0"/>
              <a:t> of sensors, on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racing</a:t>
            </a:r>
            <a:r>
              <a:rPr lang="nl-NL" dirty="0"/>
              <a:t> simulator, we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. </a:t>
            </a:r>
          </a:p>
          <a:p>
            <a:r>
              <a:rPr lang="nl-NL" dirty="0"/>
              <a:t>The game is running </a:t>
            </a:r>
            <a:r>
              <a:rPr lang="nl-NL" dirty="0" err="1"/>
              <a:t>and</a:t>
            </a:r>
            <a:r>
              <a:rPr lang="nl-NL" dirty="0"/>
              <a:t> we want </a:t>
            </a:r>
            <a:r>
              <a:rPr lang="nl-NL" dirty="0" err="1"/>
              <a:t>to</a:t>
            </a:r>
            <a:r>
              <a:rPr lang="nl-NL" dirty="0"/>
              <a:t> collect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these sensors. We </a:t>
            </a:r>
            <a:r>
              <a:rPr lang="nl-NL" dirty="0" err="1"/>
              <a:t>need</a:t>
            </a:r>
            <a:r>
              <a:rPr lang="nl-NL" dirty="0"/>
              <a:t> a bit of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of </a:t>
            </a:r>
            <a:r>
              <a:rPr lang="nl-NL" dirty="0" err="1"/>
              <a:t>the</a:t>
            </a:r>
            <a:r>
              <a:rPr lang="nl-NL" dirty="0"/>
              <a:t> game. In </a:t>
            </a:r>
            <a:r>
              <a:rPr lang="nl-NL" dirty="0" err="1"/>
              <a:t>this</a:t>
            </a:r>
            <a:r>
              <a:rPr lang="nl-NL" dirty="0"/>
              <a:t> case we </a:t>
            </a:r>
            <a:r>
              <a:rPr lang="nl-NL" dirty="0" err="1"/>
              <a:t>use</a:t>
            </a:r>
            <a:r>
              <a:rPr lang="nl-NL" dirty="0"/>
              <a:t> node-red, </a:t>
            </a:r>
            <a:r>
              <a:rPr lang="nl-NL" dirty="0" err="1"/>
              <a:t>which</a:t>
            </a:r>
            <a:r>
              <a:rPr lang="nl-NL" dirty="0"/>
              <a:t> acts </a:t>
            </a:r>
            <a:r>
              <a:rPr lang="nl-NL" dirty="0" err="1"/>
              <a:t>perfectly</a:t>
            </a:r>
            <a:r>
              <a:rPr lang="nl-NL" dirty="0"/>
              <a:t> as </a:t>
            </a:r>
            <a:r>
              <a:rPr lang="nl-NL" dirty="0" err="1"/>
              <a:t>an</a:t>
            </a:r>
            <a:r>
              <a:rPr lang="nl-NL" dirty="0"/>
              <a:t> event processor.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here we </a:t>
            </a:r>
            <a:r>
              <a:rPr lang="nl-NL" dirty="0" err="1"/>
              <a:t>can</a:t>
            </a:r>
            <a:r>
              <a:rPr lang="nl-NL" dirty="0"/>
              <a:t> collect data, do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transformations</a:t>
            </a:r>
            <a:r>
              <a:rPr lang="nl-NL" dirty="0"/>
              <a:t> &amp; preprocessing, but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first </a:t>
            </a:r>
            <a:r>
              <a:rPr lang="nl-NL" dirty="0" err="1"/>
              <a:t>insight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status. But </a:t>
            </a:r>
            <a:r>
              <a:rPr lang="nl-NL" dirty="0" err="1"/>
              <a:t>this</a:t>
            </a:r>
            <a:r>
              <a:rPr lang="nl-NL" dirty="0"/>
              <a:t> acts as a bridge,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game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There</a:t>
            </a:r>
            <a:r>
              <a:rPr lang="nl-NL" dirty="0"/>
              <a:t> are a </a:t>
            </a:r>
            <a:r>
              <a:rPr lang="nl-NL" dirty="0" err="1"/>
              <a:t>couple</a:t>
            </a:r>
            <a:r>
              <a:rPr lang="nl-NL" dirty="0"/>
              <a:t> of </a:t>
            </a:r>
            <a:r>
              <a:rPr lang="nl-NL" dirty="0" err="1"/>
              <a:t>endpoints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we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data.</a:t>
            </a:r>
            <a:endParaRPr lang="nl-NL" dirty="0">
              <a:cs typeface="Calibri"/>
            </a:endParaRPr>
          </a:p>
          <a:p>
            <a:r>
              <a:rPr lang="nl-NL" dirty="0"/>
              <a:t>We push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a bit more in a moment.</a:t>
            </a:r>
            <a:endParaRPr lang="nl-NL" dirty="0">
              <a:cs typeface="Calibri"/>
            </a:endParaRPr>
          </a:p>
          <a:p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datalake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hub.</a:t>
            </a:r>
            <a:endParaRPr lang="nl-NL" dirty="0">
              <a:cs typeface="Calibri"/>
            </a:endParaRPr>
          </a:p>
          <a:p>
            <a:r>
              <a:rPr lang="nl-NL" dirty="0"/>
              <a:t>Or </a:t>
            </a:r>
            <a:r>
              <a:rPr lang="nl-NL" dirty="0" err="1"/>
              <a:t>directly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PowerBI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65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As we 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explained</a:t>
            </a:r>
            <a:r>
              <a:rPr lang="nl-NL" dirty="0"/>
              <a:t>, a </a:t>
            </a:r>
            <a:r>
              <a:rPr lang="nl-NL" dirty="0" err="1"/>
              <a:t>car</a:t>
            </a:r>
            <a:r>
              <a:rPr lang="nl-NL" dirty="0"/>
              <a:t> has a </a:t>
            </a:r>
            <a:r>
              <a:rPr lang="nl-NL" dirty="0" err="1"/>
              <a:t>variety</a:t>
            </a:r>
            <a:r>
              <a:rPr lang="nl-NL" dirty="0"/>
              <a:t> of sensors, on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racing</a:t>
            </a:r>
            <a:r>
              <a:rPr lang="nl-NL" dirty="0"/>
              <a:t> simulator, we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. </a:t>
            </a:r>
          </a:p>
          <a:p>
            <a:r>
              <a:rPr lang="nl-NL" dirty="0"/>
              <a:t>The game is running </a:t>
            </a:r>
            <a:r>
              <a:rPr lang="nl-NL" dirty="0" err="1"/>
              <a:t>and</a:t>
            </a:r>
            <a:r>
              <a:rPr lang="nl-NL" dirty="0"/>
              <a:t> we want </a:t>
            </a:r>
            <a:r>
              <a:rPr lang="nl-NL" dirty="0" err="1"/>
              <a:t>to</a:t>
            </a:r>
            <a:r>
              <a:rPr lang="nl-NL" dirty="0"/>
              <a:t> collect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these sensors. We </a:t>
            </a:r>
            <a:r>
              <a:rPr lang="nl-NL" dirty="0" err="1"/>
              <a:t>need</a:t>
            </a:r>
            <a:r>
              <a:rPr lang="nl-NL" dirty="0"/>
              <a:t> a bit of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of </a:t>
            </a:r>
            <a:r>
              <a:rPr lang="nl-NL" dirty="0" err="1"/>
              <a:t>the</a:t>
            </a:r>
            <a:r>
              <a:rPr lang="nl-NL" dirty="0"/>
              <a:t> game. In </a:t>
            </a:r>
            <a:r>
              <a:rPr lang="nl-NL" dirty="0" err="1"/>
              <a:t>this</a:t>
            </a:r>
            <a:r>
              <a:rPr lang="nl-NL" dirty="0"/>
              <a:t> case we </a:t>
            </a:r>
            <a:r>
              <a:rPr lang="nl-NL" dirty="0" err="1"/>
              <a:t>use</a:t>
            </a:r>
            <a:r>
              <a:rPr lang="nl-NL" dirty="0"/>
              <a:t> node-red, </a:t>
            </a:r>
            <a:r>
              <a:rPr lang="nl-NL" dirty="0" err="1"/>
              <a:t>which</a:t>
            </a:r>
            <a:r>
              <a:rPr lang="nl-NL" dirty="0"/>
              <a:t> acts </a:t>
            </a:r>
            <a:r>
              <a:rPr lang="nl-NL" dirty="0" err="1"/>
              <a:t>perfectly</a:t>
            </a:r>
            <a:r>
              <a:rPr lang="nl-NL" dirty="0"/>
              <a:t> as </a:t>
            </a:r>
            <a:r>
              <a:rPr lang="nl-NL" dirty="0" err="1"/>
              <a:t>an</a:t>
            </a:r>
            <a:r>
              <a:rPr lang="nl-NL" dirty="0"/>
              <a:t> event processor.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here we </a:t>
            </a:r>
            <a:r>
              <a:rPr lang="nl-NL" dirty="0" err="1"/>
              <a:t>can</a:t>
            </a:r>
            <a:r>
              <a:rPr lang="nl-NL" dirty="0"/>
              <a:t> collect data, do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transformations</a:t>
            </a:r>
            <a:r>
              <a:rPr lang="nl-NL" dirty="0"/>
              <a:t> &amp; preprocessing, but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first </a:t>
            </a:r>
            <a:r>
              <a:rPr lang="nl-NL" dirty="0" err="1"/>
              <a:t>insight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status. But </a:t>
            </a:r>
            <a:r>
              <a:rPr lang="nl-NL" dirty="0" err="1"/>
              <a:t>this</a:t>
            </a:r>
            <a:r>
              <a:rPr lang="nl-NL" dirty="0"/>
              <a:t> acts as a bridge,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game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There</a:t>
            </a:r>
            <a:r>
              <a:rPr lang="nl-NL" dirty="0"/>
              <a:t> are a </a:t>
            </a:r>
            <a:r>
              <a:rPr lang="nl-NL" dirty="0" err="1"/>
              <a:t>couple</a:t>
            </a:r>
            <a:r>
              <a:rPr lang="nl-NL" dirty="0"/>
              <a:t> of </a:t>
            </a:r>
            <a:r>
              <a:rPr lang="nl-NL" dirty="0" err="1"/>
              <a:t>endpoints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we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data.</a:t>
            </a:r>
            <a:endParaRPr lang="nl-NL" dirty="0">
              <a:cs typeface="Calibri"/>
            </a:endParaRPr>
          </a:p>
          <a:p>
            <a:r>
              <a:rPr lang="nl-NL" dirty="0"/>
              <a:t>We push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a bit more in a moment.</a:t>
            </a:r>
            <a:endParaRPr lang="nl-NL" dirty="0">
              <a:cs typeface="Calibri"/>
            </a:endParaRPr>
          </a:p>
          <a:p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datalake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hub.</a:t>
            </a:r>
            <a:endParaRPr lang="nl-NL" dirty="0">
              <a:cs typeface="Calibri"/>
            </a:endParaRPr>
          </a:p>
          <a:p>
            <a:r>
              <a:rPr lang="nl-NL" dirty="0"/>
              <a:t>Or </a:t>
            </a:r>
            <a:r>
              <a:rPr lang="nl-NL" dirty="0" err="1"/>
              <a:t>directly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PowerBI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658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Postman;</a:t>
            </a:r>
          </a:p>
          <a:p>
            <a:endParaRPr lang="nl-NL" dirty="0">
              <a:cs typeface="Calibri"/>
            </a:endParaRPr>
          </a:p>
          <a:p>
            <a:r>
              <a:rPr lang="nl-NL" dirty="0" err="1"/>
              <a:t>Traditionally</a:t>
            </a:r>
            <a:r>
              <a:rPr lang="nl-NL" dirty="0"/>
              <a:t> we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pull data in batches, </a:t>
            </a:r>
            <a:r>
              <a:rPr lang="nl-NL" dirty="0" err="1"/>
              <a:t>such</a:t>
            </a:r>
            <a:r>
              <a:rPr lang="nl-NL" dirty="0"/>
              <a:t> as </a:t>
            </a:r>
            <a:r>
              <a:rPr lang="nl-NL" dirty="0" err="1"/>
              <a:t>loading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ETL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overnight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that's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case </a:t>
            </a:r>
            <a:r>
              <a:rPr lang="nl-NL" dirty="0" err="1"/>
              <a:t>anymore</a:t>
            </a:r>
            <a:r>
              <a:rPr lang="nl-NL" dirty="0"/>
              <a:t>. </a:t>
            </a:r>
            <a:r>
              <a:rPr lang="nl-NL" dirty="0" err="1"/>
              <a:t>Some</a:t>
            </a:r>
            <a:r>
              <a:rPr lang="nl-NL" dirty="0"/>
              <a:t> services are excellent </a:t>
            </a:r>
            <a:r>
              <a:rPr lang="nl-NL" dirty="0" err="1"/>
              <a:t>to</a:t>
            </a:r>
            <a:r>
              <a:rPr lang="nl-NL" dirty="0"/>
              <a:t> push </a:t>
            </a:r>
            <a:r>
              <a:rPr lang="nl-NL" dirty="0" err="1"/>
              <a:t>the</a:t>
            </a:r>
            <a:r>
              <a:rPr lang="nl-NL" dirty="0"/>
              <a:t> data. </a:t>
            </a:r>
            <a:endParaRPr lang="nl-NL" dirty="0">
              <a:cs typeface="Calibri"/>
            </a:endParaRPr>
          </a:p>
          <a:p>
            <a:r>
              <a:rPr lang="nl-NL" dirty="0"/>
              <a:t>Take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eventhub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we push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nodered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 err="1"/>
              <a:t>Besides</a:t>
            </a:r>
            <a:r>
              <a:rPr lang="nl-NL" dirty="0"/>
              <a:t> </a:t>
            </a:r>
            <a:r>
              <a:rPr lang="nl-NL" dirty="0" err="1"/>
              <a:t>eventhub</a:t>
            </a:r>
            <a:r>
              <a:rPr lang="nl-NL" dirty="0"/>
              <a:t>, a lot of </a:t>
            </a:r>
            <a:r>
              <a:rPr lang="nl-NL" dirty="0" err="1"/>
              <a:t>azure</a:t>
            </a:r>
            <a:r>
              <a:rPr lang="nl-NL" dirty="0"/>
              <a:t> resources have </a:t>
            </a:r>
            <a:r>
              <a:rPr lang="nl-NL" dirty="0" err="1"/>
              <a:t>an</a:t>
            </a:r>
            <a:r>
              <a:rPr lang="nl-NL" dirty="0"/>
              <a:t> API </a:t>
            </a:r>
            <a:r>
              <a:rPr lang="nl-NL" dirty="0" err="1"/>
              <a:t>endpoint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connect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push data. </a:t>
            </a:r>
            <a:endParaRPr lang="nl-NL" dirty="0">
              <a:cs typeface="Calibri"/>
            </a:endParaRP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52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Link blog post…</a:t>
            </a:r>
          </a:p>
          <a:p>
            <a:endParaRPr lang="nl-NL" dirty="0">
              <a:cs typeface="Calibri"/>
            </a:endParaRPr>
          </a:p>
          <a:p>
            <a:r>
              <a:rPr lang="nl-NL" dirty="0"/>
              <a:t>For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eventhub</a:t>
            </a:r>
            <a:r>
              <a:rPr lang="nl-NL" dirty="0"/>
              <a:t>.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push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eventhub</a:t>
            </a:r>
            <a:r>
              <a:rPr lang="nl-NL" dirty="0"/>
              <a:t>, </a:t>
            </a:r>
            <a:r>
              <a:rPr lang="nl-NL" dirty="0" err="1"/>
              <a:t>let's</a:t>
            </a:r>
            <a:r>
              <a:rPr lang="nl-NL" dirty="0"/>
              <a:t> </a:t>
            </a:r>
            <a:r>
              <a:rPr lang="nl-NL" dirty="0" err="1"/>
              <a:t>simulate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postman.</a:t>
            </a:r>
          </a:p>
          <a:p>
            <a:r>
              <a:rPr lang="nl-NL" dirty="0"/>
              <a:t>Postman is </a:t>
            </a:r>
            <a:r>
              <a:rPr lang="nl-NL" dirty="0" err="1"/>
              <a:t>an</a:t>
            </a:r>
            <a:r>
              <a:rPr lang="nl-NL" dirty="0"/>
              <a:t> API platform </a:t>
            </a:r>
            <a:r>
              <a:rPr lang="nl-NL" dirty="0" err="1"/>
              <a:t>for</a:t>
            </a:r>
            <a:r>
              <a:rPr lang="nl-NL" dirty="0"/>
              <a:t> building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API</a:t>
            </a:r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09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FD02B-4933-4A7C-AC46-5740C2D66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64D1DCF-E540-4A16-A625-79464EE53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8FE88A-61C3-4F30-83F5-4113D5C6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10751D-8BC6-40DF-9FC8-4DDAA9B2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BC14F8-538F-41B8-94E7-572BCAC3B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6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27E19-D7CB-46B5-BFD9-12ECD444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2C418D7-064C-427A-9EEB-DC85D92B4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CD877C-13DE-4E79-B80D-B2102B23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D1645C-2AF4-45D9-A19C-EE020C3E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2DD79F9-A74B-4F57-AB80-685F05E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7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95DF0DF-759F-43FC-968E-9E1F2B2FD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2FAA9D2-684A-4A90-878F-AEC311077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B1B29B-EA84-4704-B9FD-034C6AA9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65B8DE-109B-455D-8621-C95679D6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DD1A40-AA92-4A57-8067-AEB3919E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84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E55AD-038A-4160-91EF-50DF0474A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13D9D-A4B8-4AFD-B157-F5C790D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141C1B-6A58-4650-BB37-E1DCF373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E8A5-7877-44E6-836F-C0CD98C7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F977C2-449A-4BC8-B525-06726717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83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C7D23-906A-41FE-8F51-340F2498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EC8376-F49B-4CDE-BF35-1289D964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2CA617-2930-4098-B7C1-7B1E2BCEB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4B467B-E23C-4811-9843-06C163DA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F98D52-2869-40E7-A422-75DB1550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23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C33A-EAA7-4CAD-8FC1-9B46E8DB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BF26CB-5203-4853-A5EB-ABD052519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E22D861-B5C2-4756-A87C-C0B59CBC9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63A437C-AF36-4631-911E-9FC9A87A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23C5768-F9DA-40AF-AB46-AA6A35E6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3C9CF6-F3E4-47D7-B788-2F13960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412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69CF8-CF4F-460F-9C36-4E0A9579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226CF3-362B-48A4-91EB-A41F177E6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A254ACE-E7EC-4D47-8E14-6FE8ABD13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1BF7F4-0091-4A48-9926-49F32CE38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61CE5C2-1686-48DB-9B4F-FB51226CF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6C25239-519D-46A3-B43D-2585D7EB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B9229C5-FDA9-4B9E-B5E3-BD6B934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89B6F32-E8F3-48AA-A065-84C953D7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836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AA8B6-F8CE-41B8-A78A-5205C03E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F41E173-B3F3-4627-A8D9-7A79F88C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2B1BA5C-1461-4408-9803-A8064FE1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C7AEB9-6AF3-47D7-92F0-FFFEAD2F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218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EAD6E98-FA1A-4FA0-918D-2CF884C8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3EF6EC2-CC95-4586-8ADB-EB302DEA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CE1DC6-3436-4CEB-9A9F-60303606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53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E774D-C2F7-438F-9998-3FCB6DD3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702E5-ABB6-4243-A899-49835FCE1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682DF38-EB59-4663-B250-07AA070DF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6A1FB44-614B-4DC9-A9A6-CDD53085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8F4D45-C326-4FF2-AA8D-B9C69082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BCCC4B8-BE03-4AAB-97D9-1218E45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262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7BF8B-063B-41C1-8D8D-39450FB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CE220A7-8475-4BA5-8A7D-FF86FA9BB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62A32C-6E80-481B-AA36-E74134AF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28FD6A1-8327-4CCA-B01F-3B1E48DB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82CF4DF-5427-4A9C-9B26-11864408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B17A2BC-087A-4BFF-A20A-2BE92DFF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766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43E291D-44C0-41A2-84AC-9BF1194F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8632993-F383-495C-BADE-B7E1D07AC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B925FF-5407-4C47-91DD-EF505CE1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4BD60-EBA6-4ADB-A7D8-F62A7AF92337}" type="datetimeFigureOut">
              <a:rPr lang="nl-NL" smtClean="0"/>
              <a:t>13-5-2022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D31F94-E477-4AAE-B1B4-0C478F823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8149E09-48F0-47EC-8396-5BCC5EF01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8E4FB-1BE5-4F3F-8DE6-6E58F00B3B0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70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0.png"/><Relationship Id="rId4" Type="http://schemas.openxmlformats.org/officeDocument/2006/relationships/image" Target="../media/image27.sv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26.png"/><Relationship Id="rId5" Type="http://schemas.openxmlformats.org/officeDocument/2006/relationships/image" Target="../media/image37.png"/><Relationship Id="rId10" Type="http://schemas.openxmlformats.org/officeDocument/2006/relationships/image" Target="../media/image5.png"/><Relationship Id="rId4" Type="http://schemas.openxmlformats.org/officeDocument/2006/relationships/image" Target="../media/image3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26.png"/><Relationship Id="rId5" Type="http://schemas.openxmlformats.org/officeDocument/2006/relationships/image" Target="../media/image37.png"/><Relationship Id="rId10" Type="http://schemas.openxmlformats.org/officeDocument/2006/relationships/image" Target="../media/image5.png"/><Relationship Id="rId4" Type="http://schemas.openxmlformats.org/officeDocument/2006/relationships/image" Target="../media/image36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27.svg"/><Relationship Id="rId9" Type="http://schemas.openxmlformats.org/officeDocument/2006/relationships/image" Target="../media/image5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b-6052310818121098.18.azuredatabricks.net/?o=6052310818121098#notebook/569974950098987/command/4412466709218248" TargetMode="Externa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53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9.jpeg"/><Relationship Id="rId4" Type="http://schemas.openxmlformats.org/officeDocument/2006/relationships/image" Target="../media/image27.svg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ataplatformgraf-d9c5cqd7hbaagvfa.weu.grafana.azure.com/d/DB1fUi9nk/race-car-monitor?orgId=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18" Type="http://schemas.openxmlformats.org/officeDocument/2006/relationships/oleObject" Target="../embeddings/oleObject1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3.pn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27.svg"/><Relationship Id="rId15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55.wmf"/><Relationship Id="rId4" Type="http://schemas.openxmlformats.org/officeDocument/2006/relationships/image" Target="../media/image26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ZGE5ZGZjNTctZDQxZi00YmIwLWE0M2QtMGRjMmZkYTM0ZWM2IiwidCI6ImYwNDJlOWMwLTA2NjctNDRlMS1iZmUzLTNiM2Y0OTU3MTk2MSIsImMiOjl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vals.datagrillen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lucht, autoracen&#10;&#10;Automatisch gegenereerde beschrijving">
            <a:extLst>
              <a:ext uri="{FF2B5EF4-FFF2-40B4-BE49-F238E27FC236}">
                <a16:creationId xmlns:a16="http://schemas.microsoft.com/office/drawing/2014/main" id="{8D8A97BF-A8B7-40C7-A847-DDB0AF1015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20674" cy="8353655"/>
          </a:xfrm>
          <a:prstGeom prst="rect">
            <a:avLst/>
          </a:prstGeom>
        </p:spPr>
      </p:pic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EAA10616-4336-4635-97EF-012FA30B71A0}"/>
              </a:ext>
            </a:extLst>
          </p:cNvPr>
          <p:cNvSpPr/>
          <p:nvPr/>
        </p:nvSpPr>
        <p:spPr>
          <a:xfrm>
            <a:off x="154417" y="17632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/>
              <a:t>Racing </a:t>
            </a:r>
            <a:r>
              <a:rPr lang="nl-NL" sz="2400" b="1" i="1" dirty="0" err="1"/>
              <a:t>with</a:t>
            </a:r>
            <a:r>
              <a:rPr lang="nl-NL" sz="2400" b="1" i="1" dirty="0"/>
              <a:t>/on</a:t>
            </a:r>
          </a:p>
        </p:txBody>
      </p:sp>
      <p:pic>
        <p:nvPicPr>
          <p:cNvPr id="2050" name="Picture 2" descr="Microsoft Azure Down? Current status overview | Downdetector">
            <a:extLst>
              <a:ext uri="{FF2B5EF4-FFF2-40B4-BE49-F238E27FC236}">
                <a16:creationId xmlns:a16="http://schemas.microsoft.com/office/drawing/2014/main" id="{81542046-A5F2-41DD-98DD-0CE3606C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7737" y="242998"/>
            <a:ext cx="2924388" cy="8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15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9085A-9D7F-4FB4-A646-7D6BF7E6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gras, buiten&#10;&#10;Automatisch gegenereerde beschrijving">
            <a:extLst>
              <a:ext uri="{FF2B5EF4-FFF2-40B4-BE49-F238E27FC236}">
                <a16:creationId xmlns:a16="http://schemas.microsoft.com/office/drawing/2014/main" id="{2C008CFD-6D36-4A40-9AFD-A974B60A0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2" descr="Microsoft Azure Down? Current status overview | Downdetector">
            <a:extLst>
              <a:ext uri="{FF2B5EF4-FFF2-40B4-BE49-F238E27FC236}">
                <a16:creationId xmlns:a16="http://schemas.microsoft.com/office/drawing/2014/main" id="{AFCDC146-52AA-45F9-9147-2CEB194F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35341">
            <a:off x="817075" y="2245818"/>
            <a:ext cx="4463864" cy="129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0F782F7F-28F6-474C-B6CE-30D2F1966FE2}"/>
              </a:ext>
            </a:extLst>
          </p:cNvPr>
          <p:cNvSpPr/>
          <p:nvPr/>
        </p:nvSpPr>
        <p:spPr>
          <a:xfrm>
            <a:off x="154416" y="21506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 err="1"/>
              <a:t>Let’s</a:t>
            </a:r>
            <a:r>
              <a:rPr lang="nl-NL" sz="2400" b="1" i="1" dirty="0"/>
              <a:t> talk </a:t>
            </a:r>
            <a:r>
              <a:rPr lang="nl-NL" sz="2400" b="1" i="1" dirty="0" err="1"/>
              <a:t>Azure</a:t>
            </a:r>
            <a:endParaRPr lang="nl-NL" sz="2400" b="1" i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2AF6796-DF1D-ECAC-51E8-01AD2E6D9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007" y="1662932"/>
            <a:ext cx="486182" cy="75628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D09888F-0F29-2C43-E0E5-6E927ECB9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189" y="2751480"/>
            <a:ext cx="500113" cy="500113"/>
          </a:xfrm>
          <a:prstGeom prst="rect">
            <a:avLst/>
          </a:prstGeom>
        </p:spPr>
      </p:pic>
      <p:pic>
        <p:nvPicPr>
          <p:cNvPr id="15" name="Afbeelding 14" descr="Afbeelding met tekst&#10;&#10;Automatisch gegenereerde beschrijving">
            <a:extLst>
              <a:ext uri="{FF2B5EF4-FFF2-40B4-BE49-F238E27FC236}">
                <a16:creationId xmlns:a16="http://schemas.microsoft.com/office/drawing/2014/main" id="{BAE24B5A-4B3D-3D07-3C46-86AC0F7CCD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3"/>
          <a:stretch/>
        </p:blipFill>
        <p:spPr>
          <a:xfrm>
            <a:off x="10128951" y="1319971"/>
            <a:ext cx="601645" cy="68592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F8E398C-E25D-39F0-09D4-30F52A520B6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292" y="2263480"/>
            <a:ext cx="385552" cy="395195"/>
          </a:xfrm>
          <a:prstGeom prst="rect">
            <a:avLst/>
          </a:prstGeom>
        </p:spPr>
      </p:pic>
      <p:pic>
        <p:nvPicPr>
          <p:cNvPr id="17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05A100B6-C0FB-E4B2-B9E3-0C7F2E379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47844" y="1419105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rand">
            <a:extLst>
              <a:ext uri="{FF2B5EF4-FFF2-40B4-BE49-F238E27FC236}">
                <a16:creationId xmlns:a16="http://schemas.microsoft.com/office/drawing/2014/main" id="{34E1A242-5BF3-2307-70FE-5F68EE78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7368" y="1715467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5119CA37-1871-3800-03C0-3383E39390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999" y="2500251"/>
            <a:ext cx="1120274" cy="5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57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hoek 100">
            <a:extLst>
              <a:ext uri="{FF2B5EF4-FFF2-40B4-BE49-F238E27FC236}">
                <a16:creationId xmlns:a16="http://schemas.microsoft.com/office/drawing/2014/main" id="{CC663B2D-30CF-4969-8BA0-EB3A63D98E7D}"/>
              </a:ext>
            </a:extLst>
          </p:cNvPr>
          <p:cNvSpPr/>
          <p:nvPr/>
        </p:nvSpPr>
        <p:spPr>
          <a:xfrm>
            <a:off x="1025079" y="1293732"/>
            <a:ext cx="1845497" cy="4320717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</a:p>
        </p:txBody>
      </p:sp>
      <p:sp>
        <p:nvSpPr>
          <p:cNvPr id="183" name="Rechthoek 182">
            <a:extLst>
              <a:ext uri="{FF2B5EF4-FFF2-40B4-BE49-F238E27FC236}">
                <a16:creationId xmlns:a16="http://schemas.microsoft.com/office/drawing/2014/main" id="{C1BA84D2-A881-4E3B-AF87-646A5A66E2AF}"/>
              </a:ext>
            </a:extLst>
          </p:cNvPr>
          <p:cNvSpPr/>
          <p:nvPr/>
        </p:nvSpPr>
        <p:spPr>
          <a:xfrm>
            <a:off x="7052352" y="4839947"/>
            <a:ext cx="1207830" cy="692960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5" name="Rechthoek 184">
            <a:extLst>
              <a:ext uri="{FF2B5EF4-FFF2-40B4-BE49-F238E27FC236}">
                <a16:creationId xmlns:a16="http://schemas.microsoft.com/office/drawing/2014/main" id="{227C063A-B288-456A-AC0D-D5AD57A0C592}"/>
              </a:ext>
            </a:extLst>
          </p:cNvPr>
          <p:cNvSpPr/>
          <p:nvPr/>
        </p:nvSpPr>
        <p:spPr>
          <a:xfrm>
            <a:off x="8792900" y="1293731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22569" name="Graphic 22568" descr="Hoge temperatuur">
            <a:extLst>
              <a:ext uri="{FF2B5EF4-FFF2-40B4-BE49-F238E27FC236}">
                <a16:creationId xmlns:a16="http://schemas.microsoft.com/office/drawing/2014/main" id="{AFA06B46-1EC3-4CFD-A09F-6B70ECB55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648" y="1865243"/>
            <a:ext cx="684284" cy="684284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6EA4B65E-1996-4087-ABEC-D947D81B339D}"/>
              </a:ext>
            </a:extLst>
          </p:cNvPr>
          <p:cNvSpPr/>
          <p:nvPr/>
        </p:nvSpPr>
        <p:spPr>
          <a:xfrm>
            <a:off x="10085837" y="1719767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5FF005DB-3221-4810-BCF6-F2E69E8ABFBE}"/>
              </a:ext>
            </a:extLst>
          </p:cNvPr>
          <p:cNvSpPr/>
          <p:nvPr/>
        </p:nvSpPr>
        <p:spPr>
          <a:xfrm>
            <a:off x="10085837" y="2990386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DE4EE086-D729-44D1-9C51-D5090C0E8349}"/>
              </a:ext>
            </a:extLst>
          </p:cNvPr>
          <p:cNvSpPr/>
          <p:nvPr/>
        </p:nvSpPr>
        <p:spPr>
          <a:xfrm>
            <a:off x="10070316" y="4304869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pic>
        <p:nvPicPr>
          <p:cNvPr id="31" name="Picture 6" descr="Afbeeldingsresultaat voor formule 1 car icon">
            <a:extLst>
              <a:ext uri="{FF2B5EF4-FFF2-40B4-BE49-F238E27FC236}">
                <a16:creationId xmlns:a16="http://schemas.microsoft.com/office/drawing/2014/main" id="{5A7EC4D5-3263-432A-B0E1-3DE6D46F6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1218720" y="1897418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57635156-4F8D-40F0-95CC-F8C094D502FC}"/>
              </a:ext>
            </a:extLst>
          </p:cNvPr>
          <p:cNvSpPr/>
          <p:nvPr/>
        </p:nvSpPr>
        <p:spPr>
          <a:xfrm>
            <a:off x="1222084" y="2505553"/>
            <a:ext cx="1495593" cy="1770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tx1"/>
                </a:solidFill>
              </a:rPr>
              <a:t>Local</a:t>
            </a:r>
            <a:r>
              <a:rPr lang="nl-NL" sz="1100" dirty="0">
                <a:solidFill>
                  <a:schemeClr val="tx1"/>
                </a:solidFill>
              </a:rPr>
              <a:t> processing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2C7B224-C79C-4DEB-995E-57F720BA609B}"/>
              </a:ext>
            </a:extLst>
          </p:cNvPr>
          <p:cNvSpPr/>
          <p:nvPr/>
        </p:nvSpPr>
        <p:spPr bwMode="auto">
          <a:xfrm>
            <a:off x="3455723" y="128596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Ingest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7" name="Rechthoek 86">
            <a:extLst>
              <a:ext uri="{FF2B5EF4-FFF2-40B4-BE49-F238E27FC236}">
                <a16:creationId xmlns:a16="http://schemas.microsoft.com/office/drawing/2014/main" id="{0E326924-8AAC-4BD3-99A1-E7359BB41E08}"/>
              </a:ext>
            </a:extLst>
          </p:cNvPr>
          <p:cNvSpPr/>
          <p:nvPr/>
        </p:nvSpPr>
        <p:spPr>
          <a:xfrm>
            <a:off x="3569566" y="178707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1196A8A2-1B41-4213-B0ED-42ED7FFFB5C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737" y="3061561"/>
            <a:ext cx="385552" cy="395195"/>
          </a:xfrm>
          <a:prstGeom prst="rect">
            <a:avLst/>
          </a:prstGeom>
        </p:spPr>
      </p:pic>
      <p:sp>
        <p:nvSpPr>
          <p:cNvPr id="56" name="Rechthoek 55">
            <a:extLst>
              <a:ext uri="{FF2B5EF4-FFF2-40B4-BE49-F238E27FC236}">
                <a16:creationId xmlns:a16="http://schemas.microsoft.com/office/drawing/2014/main" id="{DE27B2DD-1B2A-782D-96C5-D1C9F91B6B9F}"/>
              </a:ext>
            </a:extLst>
          </p:cNvPr>
          <p:cNvSpPr/>
          <p:nvPr/>
        </p:nvSpPr>
        <p:spPr bwMode="auto">
          <a:xfrm>
            <a:off x="5183258" y="128596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Store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C03E1723-4BDB-A2F6-AB17-C00032841284}"/>
              </a:ext>
            </a:extLst>
          </p:cNvPr>
          <p:cNvSpPr/>
          <p:nvPr/>
        </p:nvSpPr>
        <p:spPr>
          <a:xfrm>
            <a:off x="5297101" y="178707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8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2B70561D-B3D3-4B6F-8C5B-FBE0A378D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0775" y="3901508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">
            <a:extLst>
              <a:ext uri="{FF2B5EF4-FFF2-40B4-BE49-F238E27FC236}">
                <a16:creationId xmlns:a16="http://schemas.microsoft.com/office/drawing/2014/main" id="{B9C9347C-2A29-48A1-8745-DE1ADB4F9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99" y="4197870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Afbeelding 58">
            <a:extLst>
              <a:ext uri="{FF2B5EF4-FFF2-40B4-BE49-F238E27FC236}">
                <a16:creationId xmlns:a16="http://schemas.microsoft.com/office/drawing/2014/main" id="{DDE90575-BD76-4F0B-888A-2AC391BDE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36" y="4839947"/>
            <a:ext cx="1032979" cy="540593"/>
          </a:xfrm>
          <a:prstGeom prst="rect">
            <a:avLst/>
          </a:prstGeom>
        </p:spPr>
      </p:pic>
      <p:sp>
        <p:nvSpPr>
          <p:cNvPr id="61" name="Rechthoek 60">
            <a:extLst>
              <a:ext uri="{FF2B5EF4-FFF2-40B4-BE49-F238E27FC236}">
                <a16:creationId xmlns:a16="http://schemas.microsoft.com/office/drawing/2014/main" id="{00821F0B-5204-5F65-B2FA-F807B9C94EC4}"/>
              </a:ext>
            </a:extLst>
          </p:cNvPr>
          <p:cNvSpPr/>
          <p:nvPr/>
        </p:nvSpPr>
        <p:spPr bwMode="auto">
          <a:xfrm>
            <a:off x="6938509" y="1285963"/>
            <a:ext cx="1425822" cy="314738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Process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E982F176-9474-6503-CBEB-68E2C309400A}"/>
              </a:ext>
            </a:extLst>
          </p:cNvPr>
          <p:cNvSpPr/>
          <p:nvPr/>
        </p:nvSpPr>
        <p:spPr>
          <a:xfrm>
            <a:off x="7052352" y="1787075"/>
            <a:ext cx="1207830" cy="2482893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0" name="Afbeelding 59">
            <a:extLst>
              <a:ext uri="{FF2B5EF4-FFF2-40B4-BE49-F238E27FC236}">
                <a16:creationId xmlns:a16="http://schemas.microsoft.com/office/drawing/2014/main" id="{B631C315-E841-4AF4-50F6-738E0ADE0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61" y="3150185"/>
            <a:ext cx="635320" cy="63532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657D9CA3-32F8-DD8A-FE50-4241F4D1D3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1205" y="3957862"/>
            <a:ext cx="271506" cy="267168"/>
          </a:xfrm>
          <a:prstGeom prst="rect">
            <a:avLst/>
          </a:prstGeom>
        </p:spPr>
      </p:pic>
      <p:sp>
        <p:nvSpPr>
          <p:cNvPr id="180" name="Rechthoek 179">
            <a:extLst>
              <a:ext uri="{FF2B5EF4-FFF2-40B4-BE49-F238E27FC236}">
                <a16:creationId xmlns:a16="http://schemas.microsoft.com/office/drawing/2014/main" id="{BE426C2A-9132-4BCF-A35A-9E6E74980F34}"/>
              </a:ext>
            </a:extLst>
          </p:cNvPr>
          <p:cNvSpPr/>
          <p:nvPr/>
        </p:nvSpPr>
        <p:spPr bwMode="auto">
          <a:xfrm>
            <a:off x="6937701" y="4578337"/>
            <a:ext cx="1425822" cy="1036112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F2ACFE7E-B608-4EDD-B216-5CE6AAE1B90B}"/>
              </a:ext>
            </a:extLst>
          </p:cNvPr>
          <p:cNvSpPr txBox="1"/>
          <p:nvPr/>
        </p:nvSpPr>
        <p:spPr>
          <a:xfrm>
            <a:off x="6949474" y="455577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i="1" dirty="0"/>
              <a:t>Data Analytics</a:t>
            </a:r>
          </a:p>
        </p:txBody>
      </p:sp>
      <p:pic>
        <p:nvPicPr>
          <p:cNvPr id="70" name="Picture 30" descr="Diensten – Dark Blue Solutions">
            <a:extLst>
              <a:ext uri="{FF2B5EF4-FFF2-40B4-BE49-F238E27FC236}">
                <a16:creationId xmlns:a16="http://schemas.microsoft.com/office/drawing/2014/main" id="{D3F04E8C-C135-4E1A-3F03-2F9E6B837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4734" y="3146092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Afbeelding 70">
            <a:extLst>
              <a:ext uri="{FF2B5EF4-FFF2-40B4-BE49-F238E27FC236}">
                <a16:creationId xmlns:a16="http://schemas.microsoft.com/office/drawing/2014/main" id="{E56E88AF-17BD-8821-5ED4-0925E8E0AB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34" y="4416887"/>
            <a:ext cx="745087" cy="745087"/>
          </a:xfrm>
          <a:prstGeom prst="rect">
            <a:avLst/>
          </a:prstGeom>
        </p:spPr>
      </p:pic>
      <p:sp>
        <p:nvSpPr>
          <p:cNvPr id="13" name="Pijl: vijfhoek 12">
            <a:extLst>
              <a:ext uri="{FF2B5EF4-FFF2-40B4-BE49-F238E27FC236}">
                <a16:creationId xmlns:a16="http://schemas.microsoft.com/office/drawing/2014/main" id="{EDB923B9-7A7F-64F1-AD89-DFBD98EB04C9}"/>
              </a:ext>
            </a:extLst>
          </p:cNvPr>
          <p:cNvSpPr/>
          <p:nvPr/>
        </p:nvSpPr>
        <p:spPr>
          <a:xfrm>
            <a:off x="1207537" y="2912983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20x per second</a:t>
            </a:r>
          </a:p>
        </p:txBody>
      </p:sp>
      <p:pic>
        <p:nvPicPr>
          <p:cNvPr id="22542" name="Picture 14" descr="Sensor Icons - Download Free Vector Icons | Noun Project">
            <a:extLst>
              <a:ext uri="{FF2B5EF4-FFF2-40B4-BE49-F238E27FC236}">
                <a16:creationId xmlns:a16="http://schemas.microsoft.com/office/drawing/2014/main" id="{AFBE18E8-6BE9-43AA-B02B-A1AE2196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7968" y="3150185"/>
            <a:ext cx="395471" cy="3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Video icon | Gratis Iconen">
            <a:extLst>
              <a:ext uri="{FF2B5EF4-FFF2-40B4-BE49-F238E27FC236}">
                <a16:creationId xmlns:a16="http://schemas.microsoft.com/office/drawing/2014/main" id="{436168EA-21D0-47AE-A02C-06A53C14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922" y="3140014"/>
            <a:ext cx="381940" cy="3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Pijl: vijfhoek 72">
            <a:extLst>
              <a:ext uri="{FF2B5EF4-FFF2-40B4-BE49-F238E27FC236}">
                <a16:creationId xmlns:a16="http://schemas.microsoft.com/office/drawing/2014/main" id="{CA2A74F0-9DE1-A2E8-36C8-78297D3EC8E8}"/>
              </a:ext>
            </a:extLst>
          </p:cNvPr>
          <p:cNvSpPr/>
          <p:nvPr/>
        </p:nvSpPr>
        <p:spPr>
          <a:xfrm>
            <a:off x="1224000" y="3824512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lap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4F83613E-49E8-F5FF-1037-672D3E92B8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892" y="4005492"/>
            <a:ext cx="456547" cy="439077"/>
          </a:xfrm>
          <a:prstGeom prst="rect">
            <a:avLst/>
          </a:prstGeom>
        </p:spPr>
      </p:pic>
      <p:sp>
        <p:nvSpPr>
          <p:cNvPr id="74" name="Pijl: vijfhoek 73">
            <a:extLst>
              <a:ext uri="{FF2B5EF4-FFF2-40B4-BE49-F238E27FC236}">
                <a16:creationId xmlns:a16="http://schemas.microsoft.com/office/drawing/2014/main" id="{60A4F68A-EA38-3F1A-84FA-E191BBE0A9E1}"/>
              </a:ext>
            </a:extLst>
          </p:cNvPr>
          <p:cNvSpPr/>
          <p:nvPr/>
        </p:nvSpPr>
        <p:spPr>
          <a:xfrm>
            <a:off x="1224000" y="4740648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</a:t>
            </a:r>
            <a:r>
              <a:rPr lang="nl-NL" sz="1200" dirty="0" err="1">
                <a:solidFill>
                  <a:schemeClr val="tx1"/>
                </a:solidFill>
              </a:rPr>
              <a:t>Session</a:t>
            </a:r>
            <a:endParaRPr lang="nl-NL" sz="1200" dirty="0">
              <a:solidFill>
                <a:schemeClr val="tx1"/>
              </a:solidFill>
            </a:endParaRP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FEA44B6-19A8-3295-21E6-02F1ACB34B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67968" y="5025049"/>
            <a:ext cx="371936" cy="4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D4333-9A0B-452E-B575-572D380B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Local</a:t>
            </a:r>
            <a:r>
              <a:rPr lang="nl-NL" dirty="0"/>
              <a:t> processing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BBC1F-90D3-4282-AE4F-DCBA79A46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E56133B-4F40-440A-8D3A-7B23E5CDA2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43" y="1744651"/>
            <a:ext cx="2765406" cy="144555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2E1AF6-8D27-4225-AECE-A1A87EF8F6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545" y="3436428"/>
            <a:ext cx="4037442" cy="2648363"/>
          </a:xfrm>
          <a:prstGeom prst="rect">
            <a:avLst/>
          </a:prstGeom>
        </p:spPr>
      </p:pic>
      <p:pic>
        <p:nvPicPr>
          <p:cNvPr id="10" name="Picture 6" descr="Afbeeldingsresultaat voor azure data lake icon">
            <a:extLst>
              <a:ext uri="{FF2B5EF4-FFF2-40B4-BE49-F238E27FC236}">
                <a16:creationId xmlns:a16="http://schemas.microsoft.com/office/drawing/2014/main" id="{4F35F359-F02E-4FA4-A7C8-3836B8F29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31" r="11204"/>
          <a:stretch/>
        </p:blipFill>
        <p:spPr bwMode="auto">
          <a:xfrm>
            <a:off x="9760538" y="5469224"/>
            <a:ext cx="389332" cy="49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0" descr="Diensten – Dark Blue Solutions">
            <a:extLst>
              <a:ext uri="{FF2B5EF4-FFF2-40B4-BE49-F238E27FC236}">
                <a16:creationId xmlns:a16="http://schemas.microsoft.com/office/drawing/2014/main" id="{FA9C1B49-5B30-4651-8D83-639F09FA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2924" y="2325071"/>
            <a:ext cx="340596" cy="34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E4A0F27-26A9-4E3E-A234-0CC9C40CF88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5014" y="5013768"/>
            <a:ext cx="385552" cy="395195"/>
          </a:xfrm>
          <a:prstGeom prst="rect">
            <a:avLst/>
          </a:prstGeom>
        </p:spPr>
      </p:pic>
      <p:pic>
        <p:nvPicPr>
          <p:cNvPr id="14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E51EDB5F-1874-4DCF-AFAF-5F4FC8B6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0601" y="3324455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rand">
            <a:extLst>
              <a:ext uri="{FF2B5EF4-FFF2-40B4-BE49-F238E27FC236}">
                <a16:creationId xmlns:a16="http://schemas.microsoft.com/office/drawing/2014/main" id="{B81171A1-8E77-45FD-9C89-03719D9B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7213" y="3701791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0FD284A4-B07D-4244-B0D6-91CD5664BA94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6867987" y="3590375"/>
            <a:ext cx="2372614" cy="117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F68DA61A-52B5-48B6-932B-72EBC38A94F5}"/>
              </a:ext>
            </a:extLst>
          </p:cNvPr>
          <p:cNvCxnSpPr>
            <a:cxnSpLocks/>
          </p:cNvCxnSpPr>
          <p:nvPr/>
        </p:nvCxnSpPr>
        <p:spPr>
          <a:xfrm flipV="1">
            <a:off x="6867009" y="2375869"/>
            <a:ext cx="2131120" cy="238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0B3DCF4E-53F0-48B1-92F7-F6CB368EC9A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867987" y="4760610"/>
            <a:ext cx="2327027" cy="45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Afbeeldingsresultaat voor formule 1 car icon">
            <a:extLst>
              <a:ext uri="{FF2B5EF4-FFF2-40B4-BE49-F238E27FC236}">
                <a16:creationId xmlns:a16="http://schemas.microsoft.com/office/drawing/2014/main" id="{3AAF6E89-6318-EBB0-DF1E-39395D66F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416369" y="1318456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Hoge temperatuur">
            <a:extLst>
              <a:ext uri="{FF2B5EF4-FFF2-40B4-BE49-F238E27FC236}">
                <a16:creationId xmlns:a16="http://schemas.microsoft.com/office/drawing/2014/main" id="{CC04B8DD-FCFB-716E-CAB1-8D01D9758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91378" y="1627242"/>
            <a:ext cx="684284" cy="684284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0709B47B-EB72-49B0-65E9-C642AC00FE70}"/>
              </a:ext>
            </a:extLst>
          </p:cNvPr>
          <p:cNvSpPr/>
          <p:nvPr/>
        </p:nvSpPr>
        <p:spPr>
          <a:xfrm>
            <a:off x="10487567" y="1481766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A676989E-47CC-D0F0-EE90-F2539D92DC55}"/>
              </a:ext>
            </a:extLst>
          </p:cNvPr>
          <p:cNvSpPr/>
          <p:nvPr/>
        </p:nvSpPr>
        <p:spPr>
          <a:xfrm>
            <a:off x="10504147" y="3204348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CF81CEF0-3815-DB15-BBEA-D36CC2FBC725}"/>
              </a:ext>
            </a:extLst>
          </p:cNvPr>
          <p:cNvSpPr/>
          <p:nvPr/>
        </p:nvSpPr>
        <p:spPr>
          <a:xfrm>
            <a:off x="10504147" y="4962423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9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D4333-9A0B-452E-B575-572D380B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Local</a:t>
            </a:r>
            <a:r>
              <a:rPr lang="nl-NL" dirty="0"/>
              <a:t> processing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BBC1F-90D3-4282-AE4F-DCBA79A46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E56133B-4F40-440A-8D3A-7B23E5CDA2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43" y="1744651"/>
            <a:ext cx="2765406" cy="144555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2E1AF6-8D27-4225-AECE-A1A87EF8F6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545" y="3436428"/>
            <a:ext cx="4037442" cy="2648363"/>
          </a:xfrm>
          <a:prstGeom prst="rect">
            <a:avLst/>
          </a:prstGeom>
        </p:spPr>
      </p:pic>
      <p:pic>
        <p:nvPicPr>
          <p:cNvPr id="10" name="Picture 6" descr="Afbeeldingsresultaat voor azure data lake icon">
            <a:extLst>
              <a:ext uri="{FF2B5EF4-FFF2-40B4-BE49-F238E27FC236}">
                <a16:creationId xmlns:a16="http://schemas.microsoft.com/office/drawing/2014/main" id="{4F35F359-F02E-4FA4-A7C8-3836B8F29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31" r="11204"/>
          <a:stretch/>
        </p:blipFill>
        <p:spPr bwMode="auto">
          <a:xfrm>
            <a:off x="9760538" y="5469224"/>
            <a:ext cx="389332" cy="49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0" descr="Diensten – Dark Blue Solutions">
            <a:extLst>
              <a:ext uri="{FF2B5EF4-FFF2-40B4-BE49-F238E27FC236}">
                <a16:creationId xmlns:a16="http://schemas.microsoft.com/office/drawing/2014/main" id="{FA9C1B49-5B30-4651-8D83-639F09FA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3222" y="2299454"/>
            <a:ext cx="340596" cy="34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E4A0F27-26A9-4E3E-A234-0CC9C40CF88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5014" y="5013768"/>
            <a:ext cx="385552" cy="395195"/>
          </a:xfrm>
          <a:prstGeom prst="rect">
            <a:avLst/>
          </a:prstGeom>
        </p:spPr>
      </p:pic>
      <p:pic>
        <p:nvPicPr>
          <p:cNvPr id="14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E51EDB5F-1874-4DCF-AFAF-5F4FC8B6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0601" y="3324455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rand">
            <a:extLst>
              <a:ext uri="{FF2B5EF4-FFF2-40B4-BE49-F238E27FC236}">
                <a16:creationId xmlns:a16="http://schemas.microsoft.com/office/drawing/2014/main" id="{B81171A1-8E77-45FD-9C89-03719D9B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7213" y="3701791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0FD284A4-B07D-4244-B0D6-91CD5664BA94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6867987" y="3590375"/>
            <a:ext cx="2372614" cy="117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F68DA61A-52B5-48B6-932B-72EBC38A94F5}"/>
              </a:ext>
            </a:extLst>
          </p:cNvPr>
          <p:cNvCxnSpPr>
            <a:cxnSpLocks/>
          </p:cNvCxnSpPr>
          <p:nvPr/>
        </p:nvCxnSpPr>
        <p:spPr>
          <a:xfrm flipV="1">
            <a:off x="6867009" y="2375869"/>
            <a:ext cx="2131120" cy="238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0B3DCF4E-53F0-48B1-92F7-F6CB368EC9A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867987" y="4760610"/>
            <a:ext cx="2327027" cy="45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Afbeeldingsresultaat voor formule 1 car icon">
            <a:extLst>
              <a:ext uri="{FF2B5EF4-FFF2-40B4-BE49-F238E27FC236}">
                <a16:creationId xmlns:a16="http://schemas.microsoft.com/office/drawing/2014/main" id="{3AAF6E89-6318-EBB0-DF1E-39395D66F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416369" y="1318456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Hoge temperatuur">
            <a:extLst>
              <a:ext uri="{FF2B5EF4-FFF2-40B4-BE49-F238E27FC236}">
                <a16:creationId xmlns:a16="http://schemas.microsoft.com/office/drawing/2014/main" id="{CC04B8DD-FCFB-716E-CAB1-8D01D9758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91378" y="1627242"/>
            <a:ext cx="684284" cy="684284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0709B47B-EB72-49B0-65E9-C642AC00FE70}"/>
              </a:ext>
            </a:extLst>
          </p:cNvPr>
          <p:cNvSpPr/>
          <p:nvPr/>
        </p:nvSpPr>
        <p:spPr>
          <a:xfrm>
            <a:off x="10487567" y="1481766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A676989E-47CC-D0F0-EE90-F2539D92DC55}"/>
              </a:ext>
            </a:extLst>
          </p:cNvPr>
          <p:cNvSpPr/>
          <p:nvPr/>
        </p:nvSpPr>
        <p:spPr>
          <a:xfrm>
            <a:off x="10504147" y="3204348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CF81CEF0-3815-DB15-BBEA-D36CC2FBC725}"/>
              </a:ext>
            </a:extLst>
          </p:cNvPr>
          <p:cNvSpPr/>
          <p:nvPr/>
        </p:nvSpPr>
        <p:spPr>
          <a:xfrm>
            <a:off x="10504147" y="4962423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sp>
        <p:nvSpPr>
          <p:cNvPr id="4" name="Pijl: omlaag 3">
            <a:extLst>
              <a:ext uri="{FF2B5EF4-FFF2-40B4-BE49-F238E27FC236}">
                <a16:creationId xmlns:a16="http://schemas.microsoft.com/office/drawing/2014/main" id="{48761340-8250-F291-729D-FCEAFAB4DAD3}"/>
              </a:ext>
            </a:extLst>
          </p:cNvPr>
          <p:cNvSpPr/>
          <p:nvPr/>
        </p:nvSpPr>
        <p:spPr>
          <a:xfrm>
            <a:off x="6988136" y="677858"/>
            <a:ext cx="1889843" cy="311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Power of </a:t>
            </a:r>
            <a:r>
              <a:rPr lang="nl-NL" dirty="0" err="1"/>
              <a:t>API’s</a:t>
            </a:r>
            <a:r>
              <a:rPr lang="nl-NL" dirty="0"/>
              <a:t> in </a:t>
            </a:r>
            <a:r>
              <a:rPr lang="nl-NL" dirty="0" err="1"/>
              <a:t>Azure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320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26E00-6E0B-4E3E-936E-DE70B56E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11" y="365125"/>
            <a:ext cx="10515600" cy="1325563"/>
          </a:xfrm>
        </p:spPr>
        <p:txBody>
          <a:bodyPr/>
          <a:lstStyle/>
          <a:p>
            <a:r>
              <a:rPr lang="nl-NL" dirty="0"/>
              <a:t>2. Rest </a:t>
            </a:r>
            <a:r>
              <a:rPr lang="nl-NL" dirty="0" err="1"/>
              <a:t>api’s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all </a:t>
            </a:r>
            <a:r>
              <a:rPr lang="nl-NL" dirty="0" err="1"/>
              <a:t>azure</a:t>
            </a:r>
            <a:r>
              <a:rPr lang="nl-NL" dirty="0"/>
              <a:t> services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E4573634-BF06-4AB1-A451-F0943B774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031887"/>
              </p:ext>
            </p:extLst>
          </p:nvPr>
        </p:nvGraphicFramePr>
        <p:xfrm>
          <a:off x="882611" y="1920691"/>
          <a:ext cx="6037093" cy="23024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23467">
                  <a:extLst>
                    <a:ext uri="{9D8B030D-6E8A-4147-A177-3AD203B41FA5}">
                      <a16:colId xmlns:a16="http://schemas.microsoft.com/office/drawing/2014/main" val="1063329564"/>
                    </a:ext>
                  </a:extLst>
                </a:gridCol>
                <a:gridCol w="2013626">
                  <a:extLst>
                    <a:ext uri="{9D8B030D-6E8A-4147-A177-3AD203B41FA5}">
                      <a16:colId xmlns:a16="http://schemas.microsoft.com/office/drawing/2014/main" val="765331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39157"/>
                  </a:ext>
                </a:extLst>
              </a:tr>
              <a:tr h="448202">
                <a:tc>
                  <a:txBody>
                    <a:bodyPr/>
                    <a:lstStyle/>
                    <a:p>
                      <a:r>
                        <a:rPr lang="nl-NL" dirty="0"/>
                        <a:t>SQL </a:t>
                      </a:r>
                      <a:r>
                        <a:rPr lang="nl-NL" dirty="0" err="1"/>
                        <a:t>connection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Pull-batch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3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ADF </a:t>
                      </a:r>
                      <a:r>
                        <a:rPr lang="nl-NL" dirty="0" err="1"/>
                        <a:t>connectors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Pull-batch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5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9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Eventhub</a:t>
                      </a:r>
                      <a:r>
                        <a:rPr lang="nl-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Push-Stream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35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 API post / 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Push-micro 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88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08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2CC3C6-993D-F48B-17B7-E2765789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289"/>
            <a:ext cx="10515600" cy="1325563"/>
          </a:xfrm>
        </p:spPr>
        <p:txBody>
          <a:bodyPr/>
          <a:lstStyle/>
          <a:p>
            <a:r>
              <a:rPr lang="nl-NL" dirty="0"/>
              <a:t>2. </a:t>
            </a:r>
            <a:r>
              <a:rPr lang="nl-NL" dirty="0" err="1"/>
              <a:t>Azure</a:t>
            </a:r>
            <a:r>
              <a:rPr lang="nl-NL" dirty="0"/>
              <a:t> has a lot of rest </a:t>
            </a:r>
            <a:r>
              <a:rPr lang="nl-NL" dirty="0" err="1"/>
              <a:t>API’s</a:t>
            </a:r>
            <a:r>
              <a:rPr lang="nl-NL" dirty="0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F7FB46C-5E39-D7AA-8FC2-F7836761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0283"/>
            <a:ext cx="1718019" cy="51054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E8A0237-13DB-4196-EC79-A93C1283E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34" y="1347379"/>
            <a:ext cx="2073946" cy="511501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B69EDA6-B34E-19FB-847A-7B6633C34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193" y="1351711"/>
            <a:ext cx="2004246" cy="516731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077B7B3-803A-EC9A-AA1D-A1E02ADE0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023" y="1351711"/>
            <a:ext cx="1958755" cy="516731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CC4B873-99CA-C9A5-3701-F7CD99247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614" y="1312659"/>
            <a:ext cx="2056046" cy="516731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737EE22-AB0A-A2E7-7DBF-6E43ABA14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1310" y="1351711"/>
            <a:ext cx="1993675" cy="51054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BA07393A-6BE1-A582-3CDB-2D2069645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7922" y="1348423"/>
            <a:ext cx="2263775" cy="5167312"/>
          </a:xfrm>
          <a:prstGeom prst="rect">
            <a:avLst/>
          </a:prstGeom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42B4A0AA-74E5-CBFF-572F-8C79E9050FE3}"/>
              </a:ext>
            </a:extLst>
          </p:cNvPr>
          <p:cNvSpPr/>
          <p:nvPr/>
        </p:nvSpPr>
        <p:spPr>
          <a:xfrm>
            <a:off x="3964580" y="1550783"/>
            <a:ext cx="1032455" cy="2057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5873F0D-E18A-F2B2-052E-07D760BA9082}"/>
              </a:ext>
            </a:extLst>
          </p:cNvPr>
          <p:cNvSpPr/>
          <p:nvPr/>
        </p:nvSpPr>
        <p:spPr>
          <a:xfrm>
            <a:off x="8997922" y="3402443"/>
            <a:ext cx="1032455" cy="2057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67623FF-C8FC-973C-A587-AADFE739CB68}"/>
              </a:ext>
            </a:extLst>
          </p:cNvPr>
          <p:cNvSpPr/>
          <p:nvPr/>
        </p:nvSpPr>
        <p:spPr>
          <a:xfrm>
            <a:off x="7091310" y="1992743"/>
            <a:ext cx="1032455" cy="2057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2912678C-BCCA-3F70-6AE7-D828516CDFA1}"/>
              </a:ext>
            </a:extLst>
          </p:cNvPr>
          <p:cNvSpPr/>
          <p:nvPr/>
        </p:nvSpPr>
        <p:spPr>
          <a:xfrm>
            <a:off x="7144011" y="2424862"/>
            <a:ext cx="1032455" cy="2057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A05A2DB-F87B-B148-7A29-811B676B8D75}"/>
              </a:ext>
            </a:extLst>
          </p:cNvPr>
          <p:cNvSpPr txBox="1"/>
          <p:nvPr/>
        </p:nvSpPr>
        <p:spPr>
          <a:xfrm>
            <a:off x="3991600" y="6504884"/>
            <a:ext cx="871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i="1" dirty="0">
                <a:solidFill>
                  <a:srgbClr val="0070C0"/>
                </a:solidFill>
              </a:rPr>
              <a:t>Source - </a:t>
            </a:r>
            <a:r>
              <a:rPr lang="nl-NL" i="1" dirty="0" err="1">
                <a:solidFill>
                  <a:srgbClr val="0070C0"/>
                </a:solidFill>
              </a:rPr>
              <a:t>Azure</a:t>
            </a:r>
            <a:r>
              <a:rPr lang="nl-NL" i="1" dirty="0">
                <a:solidFill>
                  <a:srgbClr val="0070C0"/>
                </a:solidFill>
              </a:rPr>
              <a:t> REST API </a:t>
            </a:r>
            <a:r>
              <a:rPr lang="nl-NL" i="1" dirty="0" err="1">
                <a:solidFill>
                  <a:srgbClr val="0070C0"/>
                </a:solidFill>
              </a:rPr>
              <a:t>reference</a:t>
            </a:r>
            <a:r>
              <a:rPr lang="nl-NL" i="1" dirty="0">
                <a:solidFill>
                  <a:srgbClr val="0070C0"/>
                </a:solidFill>
              </a:rPr>
              <a:t> - https://docs.microsoft.com/en-us/rest/api/azure/</a:t>
            </a:r>
          </a:p>
        </p:txBody>
      </p:sp>
    </p:spTree>
    <p:extLst>
      <p:ext uri="{BB962C8B-B14F-4D97-AF65-F5344CB8AC3E}">
        <p14:creationId xmlns:p14="http://schemas.microsoft.com/office/powerpoint/2010/main" val="2893938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257E4D9C-918F-904B-A3C8-0A5C25C65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105"/>
            <a:ext cx="12192000" cy="61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hthoek 182">
            <a:extLst>
              <a:ext uri="{FF2B5EF4-FFF2-40B4-BE49-F238E27FC236}">
                <a16:creationId xmlns:a16="http://schemas.microsoft.com/office/drawing/2014/main" id="{C1BA84D2-A881-4E3B-AF87-646A5A66E2AF}"/>
              </a:ext>
            </a:extLst>
          </p:cNvPr>
          <p:cNvSpPr/>
          <p:nvPr/>
        </p:nvSpPr>
        <p:spPr>
          <a:xfrm>
            <a:off x="7044732" y="5380967"/>
            <a:ext cx="1207830" cy="692960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5" name="Rechthoek 184">
            <a:extLst>
              <a:ext uri="{FF2B5EF4-FFF2-40B4-BE49-F238E27FC236}">
                <a16:creationId xmlns:a16="http://schemas.microsoft.com/office/drawing/2014/main" id="{227C063A-B288-456A-AC0D-D5AD57A0C592}"/>
              </a:ext>
            </a:extLst>
          </p:cNvPr>
          <p:cNvSpPr/>
          <p:nvPr/>
        </p:nvSpPr>
        <p:spPr>
          <a:xfrm>
            <a:off x="8785280" y="1834751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22569" name="Graphic 22568" descr="Hoge temperatuur">
            <a:extLst>
              <a:ext uri="{FF2B5EF4-FFF2-40B4-BE49-F238E27FC236}">
                <a16:creationId xmlns:a16="http://schemas.microsoft.com/office/drawing/2014/main" id="{AFA06B46-1EC3-4CFD-A09F-6B70ECB55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28" y="2406263"/>
            <a:ext cx="684284" cy="684284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6EA4B65E-1996-4087-ABEC-D947D81B339D}"/>
              </a:ext>
            </a:extLst>
          </p:cNvPr>
          <p:cNvSpPr/>
          <p:nvPr/>
        </p:nvSpPr>
        <p:spPr>
          <a:xfrm>
            <a:off x="10078217" y="2260787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5FF005DB-3221-4810-BCF6-F2E69E8ABFBE}"/>
              </a:ext>
            </a:extLst>
          </p:cNvPr>
          <p:cNvSpPr/>
          <p:nvPr/>
        </p:nvSpPr>
        <p:spPr>
          <a:xfrm>
            <a:off x="10078217" y="3531406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DE4EE086-D729-44D1-9C51-D5090C0E8349}"/>
              </a:ext>
            </a:extLst>
          </p:cNvPr>
          <p:cNvSpPr/>
          <p:nvPr/>
        </p:nvSpPr>
        <p:spPr>
          <a:xfrm>
            <a:off x="10062696" y="4845889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2C7B224-C79C-4DEB-995E-57F720BA609B}"/>
              </a:ext>
            </a:extLst>
          </p:cNvPr>
          <p:cNvSpPr/>
          <p:nvPr/>
        </p:nvSpPr>
        <p:spPr bwMode="auto">
          <a:xfrm>
            <a:off x="3448103" y="182698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Ingest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7" name="Rechthoek 86">
            <a:extLst>
              <a:ext uri="{FF2B5EF4-FFF2-40B4-BE49-F238E27FC236}">
                <a16:creationId xmlns:a16="http://schemas.microsoft.com/office/drawing/2014/main" id="{0E326924-8AAC-4BD3-99A1-E7359BB41E08}"/>
              </a:ext>
            </a:extLst>
          </p:cNvPr>
          <p:cNvSpPr/>
          <p:nvPr/>
        </p:nvSpPr>
        <p:spPr>
          <a:xfrm>
            <a:off x="3561946" y="232809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1196A8A2-1B41-4213-B0ED-42ED7FFFB5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3295" y="3646010"/>
            <a:ext cx="385552" cy="395195"/>
          </a:xfrm>
          <a:prstGeom prst="rect">
            <a:avLst/>
          </a:prstGeom>
        </p:spPr>
      </p:pic>
      <p:sp>
        <p:nvSpPr>
          <p:cNvPr id="56" name="Rechthoek 55">
            <a:extLst>
              <a:ext uri="{FF2B5EF4-FFF2-40B4-BE49-F238E27FC236}">
                <a16:creationId xmlns:a16="http://schemas.microsoft.com/office/drawing/2014/main" id="{DE27B2DD-1B2A-782D-96C5-D1C9F91B6B9F}"/>
              </a:ext>
            </a:extLst>
          </p:cNvPr>
          <p:cNvSpPr/>
          <p:nvPr/>
        </p:nvSpPr>
        <p:spPr bwMode="auto">
          <a:xfrm>
            <a:off x="5175638" y="182698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Store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C03E1723-4BDB-A2F6-AB17-C00032841284}"/>
              </a:ext>
            </a:extLst>
          </p:cNvPr>
          <p:cNvSpPr/>
          <p:nvPr/>
        </p:nvSpPr>
        <p:spPr>
          <a:xfrm>
            <a:off x="5289481" y="232809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Afbeelding 58">
            <a:extLst>
              <a:ext uri="{FF2B5EF4-FFF2-40B4-BE49-F238E27FC236}">
                <a16:creationId xmlns:a16="http://schemas.microsoft.com/office/drawing/2014/main" id="{DDE90575-BD76-4F0B-888A-2AC391BDE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80" y="4142183"/>
            <a:ext cx="1032979" cy="540593"/>
          </a:xfrm>
          <a:prstGeom prst="rect">
            <a:avLst/>
          </a:prstGeom>
        </p:spPr>
      </p:pic>
      <p:sp>
        <p:nvSpPr>
          <p:cNvPr id="61" name="Rechthoek 60">
            <a:extLst>
              <a:ext uri="{FF2B5EF4-FFF2-40B4-BE49-F238E27FC236}">
                <a16:creationId xmlns:a16="http://schemas.microsoft.com/office/drawing/2014/main" id="{00821F0B-5204-5F65-B2FA-F807B9C94EC4}"/>
              </a:ext>
            </a:extLst>
          </p:cNvPr>
          <p:cNvSpPr/>
          <p:nvPr/>
        </p:nvSpPr>
        <p:spPr bwMode="auto">
          <a:xfrm>
            <a:off x="6930889" y="1826983"/>
            <a:ext cx="1425822" cy="314738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Process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E982F176-9474-6503-CBEB-68E2C309400A}"/>
              </a:ext>
            </a:extLst>
          </p:cNvPr>
          <p:cNvSpPr/>
          <p:nvPr/>
        </p:nvSpPr>
        <p:spPr>
          <a:xfrm>
            <a:off x="7044732" y="2328095"/>
            <a:ext cx="1207830" cy="2482893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0" name="Rechthoek 179">
            <a:extLst>
              <a:ext uri="{FF2B5EF4-FFF2-40B4-BE49-F238E27FC236}">
                <a16:creationId xmlns:a16="http://schemas.microsoft.com/office/drawing/2014/main" id="{BE426C2A-9132-4BCF-A35A-9E6E74980F34}"/>
              </a:ext>
            </a:extLst>
          </p:cNvPr>
          <p:cNvSpPr/>
          <p:nvPr/>
        </p:nvSpPr>
        <p:spPr bwMode="auto">
          <a:xfrm>
            <a:off x="6930081" y="5119357"/>
            <a:ext cx="1425822" cy="1036112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F2ACFE7E-B608-4EDD-B216-5CE6AAE1B90B}"/>
              </a:ext>
            </a:extLst>
          </p:cNvPr>
          <p:cNvSpPr txBox="1"/>
          <p:nvPr/>
        </p:nvSpPr>
        <p:spPr>
          <a:xfrm>
            <a:off x="6941854" y="509679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i="1" dirty="0"/>
              <a:t>Data Analytics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BE80FA27-2F7A-D3F7-B46B-636DEAFC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3. </a:t>
            </a:r>
            <a:r>
              <a:rPr lang="nl-NL" dirty="0" err="1"/>
              <a:t>Eventhub</a:t>
            </a:r>
            <a:endParaRPr lang="nl-NL" dirty="0"/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58AA794A-764E-00AC-504B-8F5B1689AC88}"/>
              </a:ext>
            </a:extLst>
          </p:cNvPr>
          <p:cNvCxnSpPr>
            <a:endCxn id="25" idx="1"/>
          </p:cNvCxnSpPr>
          <p:nvPr/>
        </p:nvCxnSpPr>
        <p:spPr>
          <a:xfrm flipV="1">
            <a:off x="2149172" y="3843608"/>
            <a:ext cx="1814123" cy="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B1DA1306-2090-98BD-6A48-244FE74DD761}"/>
              </a:ext>
            </a:extLst>
          </p:cNvPr>
          <p:cNvSpPr/>
          <p:nvPr/>
        </p:nvSpPr>
        <p:spPr>
          <a:xfrm>
            <a:off x="3476230" y="2692146"/>
            <a:ext cx="4573329" cy="224068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9DF79472-92A4-BB9E-694C-54993C6FB53C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348847" y="3843608"/>
            <a:ext cx="1176880" cy="33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63CA90F6-8D11-E0FE-02DB-55A13EDC93A8}"/>
              </a:ext>
            </a:extLst>
          </p:cNvPr>
          <p:cNvCxnSpPr>
            <a:cxnSpLocks/>
            <a:stCxn id="25" idx="3"/>
            <a:endCxn id="104" idx="1"/>
          </p:cNvCxnSpPr>
          <p:nvPr/>
        </p:nvCxnSpPr>
        <p:spPr>
          <a:xfrm flipV="1">
            <a:off x="4348847" y="3175724"/>
            <a:ext cx="2985457" cy="66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30" descr="Diensten – Dark Blue Solutions">
            <a:extLst>
              <a:ext uri="{FF2B5EF4-FFF2-40B4-BE49-F238E27FC236}">
                <a16:creationId xmlns:a16="http://schemas.microsoft.com/office/drawing/2014/main" id="{7FEDCA29-38C6-B720-8A66-F331E006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4873" y="3665663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Afbeelding 42">
            <a:extLst>
              <a:ext uri="{FF2B5EF4-FFF2-40B4-BE49-F238E27FC236}">
                <a16:creationId xmlns:a16="http://schemas.microsoft.com/office/drawing/2014/main" id="{02AB1D42-B588-D23B-F472-E56EF5090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744" y="4948792"/>
            <a:ext cx="745087" cy="745087"/>
          </a:xfrm>
          <a:prstGeom prst="rect">
            <a:avLst/>
          </a:prstGeom>
        </p:spPr>
      </p:pic>
      <p:sp>
        <p:nvSpPr>
          <p:cNvPr id="82" name="Rechthoek 81">
            <a:extLst>
              <a:ext uri="{FF2B5EF4-FFF2-40B4-BE49-F238E27FC236}">
                <a16:creationId xmlns:a16="http://schemas.microsoft.com/office/drawing/2014/main" id="{D1D71382-9E63-545D-B52D-7606FC27E721}"/>
              </a:ext>
            </a:extLst>
          </p:cNvPr>
          <p:cNvSpPr/>
          <p:nvPr/>
        </p:nvSpPr>
        <p:spPr>
          <a:xfrm>
            <a:off x="900042" y="1834752"/>
            <a:ext cx="1845497" cy="4320717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</a:p>
        </p:txBody>
      </p:sp>
      <p:pic>
        <p:nvPicPr>
          <p:cNvPr id="91" name="Picture 6" descr="Afbeeldingsresultaat voor formule 1 car icon">
            <a:extLst>
              <a:ext uri="{FF2B5EF4-FFF2-40B4-BE49-F238E27FC236}">
                <a16:creationId xmlns:a16="http://schemas.microsoft.com/office/drawing/2014/main" id="{0A326AB6-3DBD-101C-5708-32FB9007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1093683" y="2438438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hthoek: afgeronde hoeken 91">
            <a:extLst>
              <a:ext uri="{FF2B5EF4-FFF2-40B4-BE49-F238E27FC236}">
                <a16:creationId xmlns:a16="http://schemas.microsoft.com/office/drawing/2014/main" id="{820A09C3-DBB3-66AE-7275-25B17AA76720}"/>
              </a:ext>
            </a:extLst>
          </p:cNvPr>
          <p:cNvSpPr/>
          <p:nvPr/>
        </p:nvSpPr>
        <p:spPr>
          <a:xfrm>
            <a:off x="1097047" y="3046573"/>
            <a:ext cx="1495593" cy="1770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tx1"/>
                </a:solidFill>
              </a:rPr>
              <a:t>Local</a:t>
            </a:r>
            <a:r>
              <a:rPr lang="nl-NL" sz="1100" dirty="0">
                <a:solidFill>
                  <a:schemeClr val="tx1"/>
                </a:solidFill>
              </a:rPr>
              <a:t> processing</a:t>
            </a:r>
          </a:p>
        </p:txBody>
      </p:sp>
      <p:pic>
        <p:nvPicPr>
          <p:cNvPr id="104" name="Afbeelding 103">
            <a:extLst>
              <a:ext uri="{FF2B5EF4-FFF2-40B4-BE49-F238E27FC236}">
                <a16:creationId xmlns:a16="http://schemas.microsoft.com/office/drawing/2014/main" id="{B2675503-41A1-3AD5-4FCB-F75D7D237C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04" y="2858064"/>
            <a:ext cx="635320" cy="635320"/>
          </a:xfrm>
          <a:prstGeom prst="rect">
            <a:avLst/>
          </a:prstGeom>
        </p:spPr>
      </p:pic>
      <p:sp>
        <p:nvSpPr>
          <p:cNvPr id="110" name="Pijl: vijfhoek 109">
            <a:extLst>
              <a:ext uri="{FF2B5EF4-FFF2-40B4-BE49-F238E27FC236}">
                <a16:creationId xmlns:a16="http://schemas.microsoft.com/office/drawing/2014/main" id="{D8B9568C-314F-5295-9AA5-85F50CF0F9DF}"/>
              </a:ext>
            </a:extLst>
          </p:cNvPr>
          <p:cNvSpPr/>
          <p:nvPr/>
        </p:nvSpPr>
        <p:spPr>
          <a:xfrm>
            <a:off x="1082500" y="3454003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20x per second</a:t>
            </a:r>
          </a:p>
        </p:txBody>
      </p:sp>
      <p:pic>
        <p:nvPicPr>
          <p:cNvPr id="111" name="Picture 14" descr="Sensor Icons - Download Free Vector Icons | Noun Project">
            <a:extLst>
              <a:ext uri="{FF2B5EF4-FFF2-40B4-BE49-F238E27FC236}">
                <a16:creationId xmlns:a16="http://schemas.microsoft.com/office/drawing/2014/main" id="{A03993D4-EFA3-9501-519C-5EC45E5B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2931" y="3691205"/>
            <a:ext cx="395471" cy="3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6" descr="Video icon | Gratis Iconen">
            <a:extLst>
              <a:ext uri="{FF2B5EF4-FFF2-40B4-BE49-F238E27FC236}">
                <a16:creationId xmlns:a16="http://schemas.microsoft.com/office/drawing/2014/main" id="{632006AE-5094-A7BD-623B-49977114B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885" y="3681034"/>
            <a:ext cx="381940" cy="3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Pijl: vijfhoek 112">
            <a:extLst>
              <a:ext uri="{FF2B5EF4-FFF2-40B4-BE49-F238E27FC236}">
                <a16:creationId xmlns:a16="http://schemas.microsoft.com/office/drawing/2014/main" id="{CAB580C5-5375-CF1B-1E25-D53600779851}"/>
              </a:ext>
            </a:extLst>
          </p:cNvPr>
          <p:cNvSpPr/>
          <p:nvPr/>
        </p:nvSpPr>
        <p:spPr>
          <a:xfrm>
            <a:off x="1098963" y="4365532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lap</a:t>
            </a:r>
          </a:p>
        </p:txBody>
      </p:sp>
      <p:pic>
        <p:nvPicPr>
          <p:cNvPr id="114" name="Afbeelding 113">
            <a:extLst>
              <a:ext uri="{FF2B5EF4-FFF2-40B4-BE49-F238E27FC236}">
                <a16:creationId xmlns:a16="http://schemas.microsoft.com/office/drawing/2014/main" id="{1660A983-F7BF-3BBB-6488-34F7180499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1855" y="4546512"/>
            <a:ext cx="456547" cy="439077"/>
          </a:xfrm>
          <a:prstGeom prst="rect">
            <a:avLst/>
          </a:prstGeom>
        </p:spPr>
      </p:pic>
      <p:sp>
        <p:nvSpPr>
          <p:cNvPr id="115" name="Pijl: vijfhoek 114">
            <a:extLst>
              <a:ext uri="{FF2B5EF4-FFF2-40B4-BE49-F238E27FC236}">
                <a16:creationId xmlns:a16="http://schemas.microsoft.com/office/drawing/2014/main" id="{F8B6CEE8-956D-4537-E3E3-1F553A738BAE}"/>
              </a:ext>
            </a:extLst>
          </p:cNvPr>
          <p:cNvSpPr/>
          <p:nvPr/>
        </p:nvSpPr>
        <p:spPr>
          <a:xfrm>
            <a:off x="1098963" y="5281668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</a:t>
            </a:r>
            <a:r>
              <a:rPr lang="nl-NL" sz="1200" dirty="0" err="1">
                <a:solidFill>
                  <a:schemeClr val="tx1"/>
                </a:solidFill>
              </a:rPr>
              <a:t>Session</a:t>
            </a:r>
            <a:endParaRPr lang="nl-NL" sz="1200" dirty="0">
              <a:solidFill>
                <a:schemeClr val="tx1"/>
              </a:solidFill>
            </a:endParaRPr>
          </a:p>
        </p:txBody>
      </p:sp>
      <p:pic>
        <p:nvPicPr>
          <p:cNvPr id="116" name="Afbeelding 115">
            <a:extLst>
              <a:ext uri="{FF2B5EF4-FFF2-40B4-BE49-F238E27FC236}">
                <a16:creationId xmlns:a16="http://schemas.microsoft.com/office/drawing/2014/main" id="{2D8C3181-ED0B-5D6E-39CB-B8092985E0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2931" y="5566069"/>
            <a:ext cx="371936" cy="4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38AE9-CFCC-43A9-9AB3-CBC606CB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</a:t>
            </a:r>
            <a:r>
              <a:rPr lang="nl-NL" dirty="0" err="1"/>
              <a:t>Eventhub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C2A77-1D50-4068-A89E-A20F02341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>
              <a:ea typeface="Calibri"/>
              <a:cs typeface="Calibri"/>
            </a:endParaRPr>
          </a:p>
          <a:p>
            <a:endParaRPr lang="nl-NL" dirty="0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2C3383CF-3BF7-6E42-D28C-CC05388F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888551"/>
            <a:ext cx="9238342" cy="3709851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2F0BF40-D68D-9FC7-E585-9C5F4F471055}"/>
              </a:ext>
            </a:extLst>
          </p:cNvPr>
          <p:cNvSpPr txBox="1"/>
          <p:nvPr/>
        </p:nvSpPr>
        <p:spPr>
          <a:xfrm>
            <a:off x="4413431" y="4044165"/>
            <a:ext cx="1435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err="1"/>
              <a:t>Capture</a:t>
            </a:r>
            <a:endParaRPr lang="nl-NL" err="1">
              <a:ea typeface="Calibri"/>
              <a:cs typeface="Calibri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CF02FCA-D1A0-A14F-080B-A71A62B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276" y="2174528"/>
            <a:ext cx="764668" cy="7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2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38AE9-CFCC-43A9-9AB3-CBC606CB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</a:t>
            </a:r>
            <a:r>
              <a:rPr lang="nl-NL" dirty="0" err="1"/>
              <a:t>Eventhub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C2A77-1D50-4068-A89E-A20F02341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>
              <a:ea typeface="Calibri"/>
              <a:cs typeface="Calibri"/>
            </a:endParaRPr>
          </a:p>
          <a:p>
            <a:endParaRPr lang="nl-NL" dirty="0"/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5FD96C66-7533-822D-65CB-CE56DFC5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0" y="2346030"/>
            <a:ext cx="11427123" cy="25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F34D-ADE4-4E41-84A9-4B8B4FAA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About</a:t>
            </a:r>
            <a:r>
              <a:rPr lang="nl-NL"/>
              <a:t> </a:t>
            </a:r>
            <a:r>
              <a:rPr lang="nl-NL" err="1"/>
              <a:t>us</a:t>
            </a:r>
            <a:r>
              <a:rPr lang="nl-NL" dirty="0"/>
              <a:t>: Sjoerd </a:t>
            </a:r>
            <a:r>
              <a:rPr lang="nl-NL" err="1"/>
              <a:t>Leensen</a:t>
            </a:r>
            <a:r>
              <a:rPr lang="nl-NL"/>
              <a:t> &amp; Timo </a:t>
            </a:r>
            <a:r>
              <a:rPr lang="nl-NL" err="1"/>
              <a:t>Ordeman</a:t>
            </a:r>
            <a:endParaRPr lang="nl-NL" err="1">
              <a:ea typeface="Calibri Light"/>
              <a:cs typeface="Calibri Light"/>
            </a:endParaRPr>
          </a:p>
        </p:txBody>
      </p:sp>
      <p:pic>
        <p:nvPicPr>
          <p:cNvPr id="5" name="Afbeelding 5" descr="Afbeelding met persoon, blauw&#10;&#10;Automatisch gegenereerde beschrijving">
            <a:extLst>
              <a:ext uri="{FF2B5EF4-FFF2-40B4-BE49-F238E27FC236}">
                <a16:creationId xmlns:a16="http://schemas.microsoft.com/office/drawing/2014/main" id="{577CF07E-362A-9E0E-8E29-7A3B73F13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39" r="23088" b="224"/>
          <a:stretch/>
        </p:blipFill>
        <p:spPr>
          <a:xfrm>
            <a:off x="5990318" y="1874471"/>
            <a:ext cx="3599314" cy="4341583"/>
          </a:xfrm>
        </p:spPr>
      </p:pic>
      <p:pic>
        <p:nvPicPr>
          <p:cNvPr id="4" name="Afbeelding 3" descr="Afbeelding met persoon&#10;&#10;Automatisch gegenereerde beschrijving">
            <a:extLst>
              <a:ext uri="{FF2B5EF4-FFF2-40B4-BE49-F238E27FC236}">
                <a16:creationId xmlns:a16="http://schemas.microsoft.com/office/drawing/2014/main" id="{D493AD98-14BC-4F16-A6C1-00CF39BC3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969" y="1825625"/>
            <a:ext cx="2954628" cy="44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5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38AE9-CFCC-43A9-9AB3-CBC606CB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</a:t>
            </a:r>
            <a:r>
              <a:rPr lang="nl-NL" dirty="0" err="1"/>
              <a:t>Eventhub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C2A77-1D50-4068-A89E-A20F02341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>
              <a:ea typeface="Calibri"/>
              <a:cs typeface="Calibri"/>
            </a:endParaRPr>
          </a:p>
          <a:p>
            <a:endParaRPr lang="nl-NL" dirty="0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F415973-05B2-336D-6C3E-B460CC0F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20" y="1635671"/>
            <a:ext cx="10053233" cy="508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F3BC1-1A12-42BB-AE89-062592AE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4. Processing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36F0C4-7965-4E02-A550-2B9956D8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Stream processing </a:t>
            </a:r>
            <a:r>
              <a:rPr lang="nl-NL" dirty="0" err="1"/>
              <a:t>for</a:t>
            </a:r>
            <a:r>
              <a:rPr lang="nl-NL" dirty="0"/>
              <a:t> live monitor</a:t>
            </a:r>
          </a:p>
          <a:p>
            <a:pPr marL="0" indent="0">
              <a:buNone/>
            </a:pPr>
            <a:r>
              <a:rPr lang="nl-NL" sz="1200" dirty="0" err="1"/>
              <a:t>When</a:t>
            </a:r>
            <a:r>
              <a:rPr lang="nl-NL" sz="1200" dirty="0"/>
              <a:t> </a:t>
            </a:r>
            <a:r>
              <a:rPr lang="nl-NL" sz="1200" dirty="0" err="1"/>
              <a:t>driving</a:t>
            </a:r>
            <a:r>
              <a:rPr lang="nl-NL" sz="1200" dirty="0"/>
              <a:t>, we want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know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actual</a:t>
            </a:r>
            <a:r>
              <a:rPr lang="nl-NL" sz="1200" dirty="0"/>
              <a:t> status of </a:t>
            </a:r>
            <a:r>
              <a:rPr lang="nl-NL" sz="1200" dirty="0" err="1"/>
              <a:t>all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sensors in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car</a:t>
            </a:r>
            <a:r>
              <a:rPr lang="nl-NL" sz="1200" dirty="0"/>
              <a:t>. </a:t>
            </a:r>
          </a:p>
          <a:p>
            <a:r>
              <a:rPr lang="nl-NL" dirty="0"/>
              <a:t>Processing log files like a DWH</a:t>
            </a:r>
          </a:p>
          <a:p>
            <a:pPr marL="0" indent="0">
              <a:buNone/>
            </a:pPr>
            <a:r>
              <a:rPr lang="nl-NL" sz="1200" dirty="0" err="1"/>
              <a:t>Based</a:t>
            </a:r>
            <a:r>
              <a:rPr lang="nl-NL" sz="1200" dirty="0"/>
              <a:t> on </a:t>
            </a:r>
            <a:r>
              <a:rPr lang="nl-NL" sz="1200" dirty="0" err="1"/>
              <a:t>detailed</a:t>
            </a:r>
            <a:r>
              <a:rPr lang="nl-NL" sz="1200" dirty="0"/>
              <a:t> </a:t>
            </a:r>
            <a:r>
              <a:rPr lang="nl-NL" sz="1200" dirty="0" err="1"/>
              <a:t>logging</a:t>
            </a:r>
            <a:r>
              <a:rPr lang="nl-NL" sz="1200" dirty="0"/>
              <a:t> we </a:t>
            </a:r>
            <a:r>
              <a:rPr lang="nl-NL" sz="1200" dirty="0" err="1"/>
              <a:t>can</a:t>
            </a:r>
            <a:r>
              <a:rPr lang="nl-NL" sz="1200" dirty="0"/>
              <a:t> do even more analysis.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DA748BA4-CC2E-9269-6F50-AA6E257C3E65}"/>
              </a:ext>
            </a:extLst>
          </p:cNvPr>
          <p:cNvSpPr/>
          <p:nvPr/>
        </p:nvSpPr>
        <p:spPr>
          <a:xfrm>
            <a:off x="8785280" y="1834751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15" name="Picture 30" descr="Diensten – Dark Blue Solutions">
            <a:extLst>
              <a:ext uri="{FF2B5EF4-FFF2-40B4-BE49-F238E27FC236}">
                <a16:creationId xmlns:a16="http://schemas.microsoft.com/office/drawing/2014/main" id="{07DB06F1-BC45-F4C6-ADE9-4374DA23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9875" y="5046739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Hoge temperatuur">
            <a:extLst>
              <a:ext uri="{FF2B5EF4-FFF2-40B4-BE49-F238E27FC236}">
                <a16:creationId xmlns:a16="http://schemas.microsoft.com/office/drawing/2014/main" id="{7E477A5B-5E59-BE5C-3DA0-0ECF1C2F0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28" y="2406263"/>
            <a:ext cx="684284" cy="684284"/>
          </a:xfrm>
          <a:prstGeom prst="rect">
            <a:avLst/>
          </a:prstGeom>
        </p:spPr>
      </p:pic>
      <p:sp>
        <p:nvSpPr>
          <p:cNvPr id="18" name="Rechthoek 17">
            <a:extLst>
              <a:ext uri="{FF2B5EF4-FFF2-40B4-BE49-F238E27FC236}">
                <a16:creationId xmlns:a16="http://schemas.microsoft.com/office/drawing/2014/main" id="{ADAAE5E4-E5F2-9DEC-014C-04FD2B7B3F74}"/>
              </a:ext>
            </a:extLst>
          </p:cNvPr>
          <p:cNvSpPr/>
          <p:nvPr/>
        </p:nvSpPr>
        <p:spPr>
          <a:xfrm>
            <a:off x="10078217" y="2260787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382830FA-F9C1-6D2C-5604-2E826EFEF8AB}"/>
              </a:ext>
            </a:extLst>
          </p:cNvPr>
          <p:cNvSpPr/>
          <p:nvPr/>
        </p:nvSpPr>
        <p:spPr>
          <a:xfrm>
            <a:off x="10062141" y="4906435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452994A-9262-2562-2918-4D2E39DB93BD}"/>
              </a:ext>
            </a:extLst>
          </p:cNvPr>
          <p:cNvSpPr/>
          <p:nvPr/>
        </p:nvSpPr>
        <p:spPr>
          <a:xfrm>
            <a:off x="10078216" y="3583611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FE269B87-3CD0-70BD-4B2D-C7F535977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75" y="3722862"/>
            <a:ext cx="745087" cy="745087"/>
          </a:xfrm>
          <a:prstGeom prst="rect">
            <a:avLst/>
          </a:prstGeom>
        </p:spPr>
      </p:pic>
      <p:pic>
        <p:nvPicPr>
          <p:cNvPr id="2054" name="Picture 6" descr="Spark Logo Online, 60% OFF | pwdnutrition.com">
            <a:extLst>
              <a:ext uri="{FF2B5EF4-FFF2-40B4-BE49-F238E27FC236}">
                <a16:creationId xmlns:a16="http://schemas.microsoft.com/office/drawing/2014/main" id="{3B5318B1-5398-C79B-5BEF-4D1F1E3D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" y="5607985"/>
            <a:ext cx="2699657" cy="14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2E4C99A1-1449-7896-5C10-841DE007E9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32" y="5042312"/>
            <a:ext cx="572425" cy="572425"/>
          </a:xfrm>
          <a:prstGeom prst="rect">
            <a:avLst/>
          </a:prstGeom>
        </p:spPr>
      </p:pic>
      <p:pic>
        <p:nvPicPr>
          <p:cNvPr id="2056" name="Picture 8" descr="Azure synapse analytics | Vecta Symbols">
            <a:extLst>
              <a:ext uri="{FF2B5EF4-FFF2-40B4-BE49-F238E27FC236}">
                <a16:creationId xmlns:a16="http://schemas.microsoft.com/office/drawing/2014/main" id="{B670615E-7888-3CEB-2CAC-CC81467E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24" y="4996316"/>
            <a:ext cx="530452" cy="6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12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zitten, tafel, taart, computer&#10;&#10;Automatisch gegenereerde beschrijving">
            <a:extLst>
              <a:ext uri="{FF2B5EF4-FFF2-40B4-BE49-F238E27FC236}">
                <a16:creationId xmlns:a16="http://schemas.microsoft.com/office/drawing/2014/main" id="{4D9F327D-F4AE-1E54-BBB4-313235A302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096283" y="-2410275"/>
            <a:ext cx="5663135" cy="1154408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DF1D5ED-D164-671C-4F85-7B6EE3763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158"/>
          <a:stretch/>
        </p:blipFill>
        <p:spPr bwMode="auto">
          <a:xfrm rot="5400000">
            <a:off x="2030352" y="-2941701"/>
            <a:ext cx="6345730" cy="125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53BDAEA-7029-62D3-2A8C-CAEA36FBF8E5}"/>
              </a:ext>
            </a:extLst>
          </p:cNvPr>
          <p:cNvSpPr txBox="1"/>
          <p:nvPr/>
        </p:nvSpPr>
        <p:spPr>
          <a:xfrm>
            <a:off x="155810" y="6410325"/>
            <a:ext cx="10382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>
                <a:hlinkClick r:id="rId5"/>
              </a:rPr>
              <a:t>https://adb-6052310818121098.18.azuredatabricks.net/?o=6052310818121098#notebook/569974950098987/command/4412466709218248</a:t>
            </a:r>
            <a:r>
              <a:rPr lang="nl-NL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081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4561A9AF-B879-88ED-E546-82E775B94D0E}"/>
              </a:ext>
            </a:extLst>
          </p:cNvPr>
          <p:cNvSpPr/>
          <p:nvPr/>
        </p:nvSpPr>
        <p:spPr>
          <a:xfrm>
            <a:off x="7044732" y="5380967"/>
            <a:ext cx="1207830" cy="692960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4DBF16A-5E27-4229-FE37-34B00D0EB630}"/>
              </a:ext>
            </a:extLst>
          </p:cNvPr>
          <p:cNvSpPr/>
          <p:nvPr/>
        </p:nvSpPr>
        <p:spPr>
          <a:xfrm>
            <a:off x="8785280" y="1834751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9" name="Graphic 8" descr="Hoge temperatuur">
            <a:extLst>
              <a:ext uri="{FF2B5EF4-FFF2-40B4-BE49-F238E27FC236}">
                <a16:creationId xmlns:a16="http://schemas.microsoft.com/office/drawing/2014/main" id="{7D22D78D-B5BA-70A1-06A6-C17C2E1F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28" y="2406263"/>
            <a:ext cx="684284" cy="684284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20D37E06-FAD5-EC6F-E17A-76E6483AD30B}"/>
              </a:ext>
            </a:extLst>
          </p:cNvPr>
          <p:cNvSpPr/>
          <p:nvPr/>
        </p:nvSpPr>
        <p:spPr>
          <a:xfrm>
            <a:off x="10078217" y="2260787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22279FA-1BA2-73FA-A8A1-C7A1F1F8A337}"/>
              </a:ext>
            </a:extLst>
          </p:cNvPr>
          <p:cNvSpPr/>
          <p:nvPr/>
        </p:nvSpPr>
        <p:spPr>
          <a:xfrm>
            <a:off x="10078217" y="3531406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EB8BFC9-201D-7BE1-6400-1B9CBA8BB285}"/>
              </a:ext>
            </a:extLst>
          </p:cNvPr>
          <p:cNvSpPr/>
          <p:nvPr/>
        </p:nvSpPr>
        <p:spPr>
          <a:xfrm>
            <a:off x="10062696" y="4845889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57208460-672E-02F8-5DED-22AE83E73108}"/>
              </a:ext>
            </a:extLst>
          </p:cNvPr>
          <p:cNvSpPr/>
          <p:nvPr/>
        </p:nvSpPr>
        <p:spPr bwMode="auto">
          <a:xfrm>
            <a:off x="3448103" y="182698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Ingest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B10BBA0-55FF-3A4D-6733-A89784AB0ED0}"/>
              </a:ext>
            </a:extLst>
          </p:cNvPr>
          <p:cNvSpPr/>
          <p:nvPr/>
        </p:nvSpPr>
        <p:spPr>
          <a:xfrm>
            <a:off x="3561946" y="232809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E742FDBB-9FD7-E8FB-E530-7AAFE3485C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308" y="3673619"/>
            <a:ext cx="385552" cy="395195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AE37B517-7207-C4BF-E3ED-04E447B7BAE5}"/>
              </a:ext>
            </a:extLst>
          </p:cNvPr>
          <p:cNvSpPr/>
          <p:nvPr/>
        </p:nvSpPr>
        <p:spPr bwMode="auto">
          <a:xfrm>
            <a:off x="5175638" y="182698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Store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D81C265-F6AE-7758-71D4-43A9A319FA99}"/>
              </a:ext>
            </a:extLst>
          </p:cNvPr>
          <p:cNvSpPr/>
          <p:nvPr/>
        </p:nvSpPr>
        <p:spPr>
          <a:xfrm>
            <a:off x="5289481" y="232809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2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2FCC237C-131C-C624-1786-6BAC5E588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8630" y="5178265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Brand">
            <a:extLst>
              <a:ext uri="{FF2B5EF4-FFF2-40B4-BE49-F238E27FC236}">
                <a16:creationId xmlns:a16="http://schemas.microsoft.com/office/drawing/2014/main" id="{61915B3D-0495-9977-1044-439242C8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8154" y="5474627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3281C87A-B936-92EE-65F9-F2086394B1D1}"/>
              </a:ext>
            </a:extLst>
          </p:cNvPr>
          <p:cNvSpPr/>
          <p:nvPr/>
        </p:nvSpPr>
        <p:spPr bwMode="auto">
          <a:xfrm>
            <a:off x="6930889" y="1826983"/>
            <a:ext cx="1425822" cy="314738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Process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4864235-D46D-3E35-23BE-B7DDD43B4F36}"/>
              </a:ext>
            </a:extLst>
          </p:cNvPr>
          <p:cNvSpPr/>
          <p:nvPr/>
        </p:nvSpPr>
        <p:spPr>
          <a:xfrm>
            <a:off x="7044732" y="2328095"/>
            <a:ext cx="1207830" cy="2482893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3FAC79C2-8763-CBC2-4D50-9170E80B2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04" y="2945505"/>
            <a:ext cx="425133" cy="425133"/>
          </a:xfrm>
          <a:prstGeom prst="rect">
            <a:avLst/>
          </a:prstGeom>
        </p:spPr>
      </p:pic>
      <p:pic>
        <p:nvPicPr>
          <p:cNvPr id="28" name="Picture 10" descr="Icon&#10;&#10;Description automatically generated">
            <a:extLst>
              <a:ext uri="{FF2B5EF4-FFF2-40B4-BE49-F238E27FC236}">
                <a16:creationId xmlns:a16="http://schemas.microsoft.com/office/drawing/2014/main" id="{8A50561A-476C-7DA2-6F89-B40B6083F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2236" y="4483461"/>
            <a:ext cx="310072" cy="305117"/>
          </a:xfrm>
          <a:prstGeom prst="rect">
            <a:avLst/>
          </a:prstGeom>
        </p:spPr>
      </p:pic>
      <p:sp>
        <p:nvSpPr>
          <p:cNvPr id="29" name="Rechthoek 28">
            <a:extLst>
              <a:ext uri="{FF2B5EF4-FFF2-40B4-BE49-F238E27FC236}">
                <a16:creationId xmlns:a16="http://schemas.microsoft.com/office/drawing/2014/main" id="{FEA3F518-D2B0-39A9-8110-AD954076DED7}"/>
              </a:ext>
            </a:extLst>
          </p:cNvPr>
          <p:cNvSpPr/>
          <p:nvPr/>
        </p:nvSpPr>
        <p:spPr bwMode="auto">
          <a:xfrm>
            <a:off x="6930081" y="5119357"/>
            <a:ext cx="1425822" cy="1036112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3FB6F2E-217B-831C-EE08-8A2B63E6D1E9}"/>
              </a:ext>
            </a:extLst>
          </p:cNvPr>
          <p:cNvSpPr txBox="1"/>
          <p:nvPr/>
        </p:nvSpPr>
        <p:spPr>
          <a:xfrm>
            <a:off x="6941854" y="509679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i="1" dirty="0"/>
              <a:t>Data Analytics</a:t>
            </a: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7265F79-E0B9-8219-5514-B81846B888A5}"/>
              </a:ext>
            </a:extLst>
          </p:cNvPr>
          <p:cNvCxnSpPr>
            <a:endCxn id="19" idx="1"/>
          </p:cNvCxnSpPr>
          <p:nvPr/>
        </p:nvCxnSpPr>
        <p:spPr>
          <a:xfrm flipV="1">
            <a:off x="2163185" y="3871217"/>
            <a:ext cx="1814123" cy="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1898EA3-5A79-EC03-5BD2-07E8CB81CD8C}"/>
              </a:ext>
            </a:extLst>
          </p:cNvPr>
          <p:cNvSpPr/>
          <p:nvPr/>
        </p:nvSpPr>
        <p:spPr>
          <a:xfrm rot="20763658">
            <a:off x="6891424" y="2603285"/>
            <a:ext cx="1307920" cy="99054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E79B15BE-C856-3183-2408-32BA8AB66162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362860" y="3158072"/>
            <a:ext cx="3052444" cy="7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0" descr="Diensten – Dark Blue Solutions">
            <a:extLst>
              <a:ext uri="{FF2B5EF4-FFF2-40B4-BE49-F238E27FC236}">
                <a16:creationId xmlns:a16="http://schemas.microsoft.com/office/drawing/2014/main" id="{6733E02C-3E48-0589-3F9A-58F11223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4873" y="3665663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D932044E-1461-69CA-E67C-A24B48411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744" y="4948792"/>
            <a:ext cx="745087" cy="745087"/>
          </a:xfrm>
          <a:prstGeom prst="rect">
            <a:avLst/>
          </a:prstGeom>
        </p:spPr>
      </p:pic>
      <p:pic>
        <p:nvPicPr>
          <p:cNvPr id="1026" name="Picture 2" descr="Integrating Checkmk in Grafana">
            <a:extLst>
              <a:ext uri="{FF2B5EF4-FFF2-40B4-BE49-F238E27FC236}">
                <a16:creationId xmlns:a16="http://schemas.microsoft.com/office/drawing/2014/main" id="{3067F8DC-AF17-0988-1434-B2995FD8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910" y="2114301"/>
            <a:ext cx="427587" cy="4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hthoek 37">
            <a:extLst>
              <a:ext uri="{FF2B5EF4-FFF2-40B4-BE49-F238E27FC236}">
                <a16:creationId xmlns:a16="http://schemas.microsoft.com/office/drawing/2014/main" id="{B178DABF-76C1-A07B-E196-CA06E5A24522}"/>
              </a:ext>
            </a:extLst>
          </p:cNvPr>
          <p:cNvSpPr/>
          <p:nvPr/>
        </p:nvSpPr>
        <p:spPr>
          <a:xfrm>
            <a:off x="900042" y="1834752"/>
            <a:ext cx="1845497" cy="4320717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</a:p>
        </p:txBody>
      </p:sp>
      <p:pic>
        <p:nvPicPr>
          <p:cNvPr id="39" name="Picture 6" descr="Afbeeldingsresultaat voor formule 1 car icon">
            <a:extLst>
              <a:ext uri="{FF2B5EF4-FFF2-40B4-BE49-F238E27FC236}">
                <a16:creationId xmlns:a16="http://schemas.microsoft.com/office/drawing/2014/main" id="{3C293F79-1896-269A-E649-2F8D6D80B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1093683" y="2438438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58928CBC-42F1-DC3D-AC75-6B4A51F48DED}"/>
              </a:ext>
            </a:extLst>
          </p:cNvPr>
          <p:cNvSpPr/>
          <p:nvPr/>
        </p:nvSpPr>
        <p:spPr>
          <a:xfrm>
            <a:off x="1097047" y="3046573"/>
            <a:ext cx="1495593" cy="1770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tx1"/>
                </a:solidFill>
              </a:rPr>
              <a:t>Local</a:t>
            </a:r>
            <a:r>
              <a:rPr lang="nl-NL" sz="1100" dirty="0">
                <a:solidFill>
                  <a:schemeClr val="tx1"/>
                </a:solidFill>
              </a:rPr>
              <a:t> processing</a:t>
            </a:r>
          </a:p>
        </p:txBody>
      </p:sp>
      <p:sp>
        <p:nvSpPr>
          <p:cNvPr id="41" name="Pijl: vijfhoek 40">
            <a:extLst>
              <a:ext uri="{FF2B5EF4-FFF2-40B4-BE49-F238E27FC236}">
                <a16:creationId xmlns:a16="http://schemas.microsoft.com/office/drawing/2014/main" id="{0B8680A8-6E02-6EDD-B170-CF2A0D2A2C2B}"/>
              </a:ext>
            </a:extLst>
          </p:cNvPr>
          <p:cNvSpPr/>
          <p:nvPr/>
        </p:nvSpPr>
        <p:spPr>
          <a:xfrm>
            <a:off x="1082500" y="3454003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20x per second</a:t>
            </a:r>
          </a:p>
        </p:txBody>
      </p:sp>
      <p:pic>
        <p:nvPicPr>
          <p:cNvPr id="42" name="Picture 14" descr="Sensor Icons - Download Free Vector Icons | Noun Project">
            <a:extLst>
              <a:ext uri="{FF2B5EF4-FFF2-40B4-BE49-F238E27FC236}">
                <a16:creationId xmlns:a16="http://schemas.microsoft.com/office/drawing/2014/main" id="{3320579A-BE21-E1CD-400C-348BCBA1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2931" y="3691205"/>
            <a:ext cx="395471" cy="3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Video icon | Gratis Iconen">
            <a:extLst>
              <a:ext uri="{FF2B5EF4-FFF2-40B4-BE49-F238E27FC236}">
                <a16:creationId xmlns:a16="http://schemas.microsoft.com/office/drawing/2014/main" id="{FFDA8077-E7AA-F46D-10D3-A62413A0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885" y="3681034"/>
            <a:ext cx="381940" cy="3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Pijl: vijfhoek 43">
            <a:extLst>
              <a:ext uri="{FF2B5EF4-FFF2-40B4-BE49-F238E27FC236}">
                <a16:creationId xmlns:a16="http://schemas.microsoft.com/office/drawing/2014/main" id="{A3B27826-9AA7-AEC8-E293-B0D17D2E8256}"/>
              </a:ext>
            </a:extLst>
          </p:cNvPr>
          <p:cNvSpPr/>
          <p:nvPr/>
        </p:nvSpPr>
        <p:spPr>
          <a:xfrm>
            <a:off x="1098963" y="4365532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lap</a:t>
            </a:r>
          </a:p>
        </p:txBody>
      </p:sp>
      <p:pic>
        <p:nvPicPr>
          <p:cNvPr id="45" name="Afbeelding 44">
            <a:extLst>
              <a:ext uri="{FF2B5EF4-FFF2-40B4-BE49-F238E27FC236}">
                <a16:creationId xmlns:a16="http://schemas.microsoft.com/office/drawing/2014/main" id="{7A44641A-2CBD-9823-0DE4-56640FE30B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1855" y="4546512"/>
            <a:ext cx="456547" cy="439077"/>
          </a:xfrm>
          <a:prstGeom prst="rect">
            <a:avLst/>
          </a:prstGeom>
        </p:spPr>
      </p:pic>
      <p:sp>
        <p:nvSpPr>
          <p:cNvPr id="46" name="Pijl: vijfhoek 45">
            <a:extLst>
              <a:ext uri="{FF2B5EF4-FFF2-40B4-BE49-F238E27FC236}">
                <a16:creationId xmlns:a16="http://schemas.microsoft.com/office/drawing/2014/main" id="{5F11FDEF-E9E6-4C1F-B5CE-C13B3CA794DC}"/>
              </a:ext>
            </a:extLst>
          </p:cNvPr>
          <p:cNvSpPr/>
          <p:nvPr/>
        </p:nvSpPr>
        <p:spPr>
          <a:xfrm>
            <a:off x="1098963" y="5281668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</a:t>
            </a:r>
            <a:r>
              <a:rPr lang="nl-NL" sz="1200" dirty="0" err="1">
                <a:solidFill>
                  <a:schemeClr val="tx1"/>
                </a:solidFill>
              </a:rPr>
              <a:t>Session</a:t>
            </a:r>
            <a:endParaRPr lang="nl-NL" sz="1200" dirty="0">
              <a:solidFill>
                <a:schemeClr val="tx1"/>
              </a:solidFill>
            </a:endParaRPr>
          </a:p>
        </p:txBody>
      </p:sp>
      <p:pic>
        <p:nvPicPr>
          <p:cNvPr id="47" name="Afbeelding 46">
            <a:extLst>
              <a:ext uri="{FF2B5EF4-FFF2-40B4-BE49-F238E27FC236}">
                <a16:creationId xmlns:a16="http://schemas.microsoft.com/office/drawing/2014/main" id="{C8665E18-FE87-5DC4-8776-50F8F4C1EE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2931" y="5566069"/>
            <a:ext cx="371936" cy="478204"/>
          </a:xfrm>
          <a:prstGeom prst="rect">
            <a:avLst/>
          </a:prstGeom>
        </p:spPr>
      </p:pic>
      <p:sp>
        <p:nvSpPr>
          <p:cNvPr id="51" name="Titel 1">
            <a:extLst>
              <a:ext uri="{FF2B5EF4-FFF2-40B4-BE49-F238E27FC236}">
                <a16:creationId xmlns:a16="http://schemas.microsoft.com/office/drawing/2014/main" id="{8BF96C25-66B1-D625-D5A3-06FC17AB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4a: Stream processing </a:t>
            </a:r>
            <a:r>
              <a:rPr lang="nl-NL" dirty="0" err="1"/>
              <a:t>for</a:t>
            </a:r>
            <a:r>
              <a:rPr lang="nl-NL" dirty="0"/>
              <a:t> live monitor</a:t>
            </a:r>
          </a:p>
        </p:txBody>
      </p: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BD3253A5-B35C-4787-C2E6-53E96941E08E}"/>
              </a:ext>
            </a:extLst>
          </p:cNvPr>
          <p:cNvCxnSpPr>
            <a:cxnSpLocks/>
            <a:stCxn id="27" idx="2"/>
            <a:endCxn id="23" idx="0"/>
          </p:cNvCxnSpPr>
          <p:nvPr/>
        </p:nvCxnSpPr>
        <p:spPr>
          <a:xfrm flipH="1">
            <a:off x="6162169" y="3370638"/>
            <a:ext cx="1465702" cy="2103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05088BF3-E500-A1DB-2784-222EB0650BA3}"/>
              </a:ext>
            </a:extLst>
          </p:cNvPr>
          <p:cNvCxnSpPr>
            <a:cxnSpLocks/>
            <a:stCxn id="23" idx="3"/>
            <a:endCxn id="1026" idx="2"/>
          </p:cNvCxnSpPr>
          <p:nvPr/>
        </p:nvCxnSpPr>
        <p:spPr>
          <a:xfrm flipV="1">
            <a:off x="6396184" y="2541888"/>
            <a:ext cx="3690520" cy="316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1ED32C7D-7FAF-FD3E-3AB4-AE328064DF4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656274" y="4771003"/>
            <a:ext cx="3151530" cy="939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23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BE587C7-1711-B34B-9945-E9EC8D1C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9626"/>
            <a:ext cx="11353800" cy="660081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D426CF4-53C5-CF5A-9D82-F1027963784E}"/>
              </a:ext>
            </a:extLst>
          </p:cNvPr>
          <p:cNvSpPr txBox="1"/>
          <p:nvPr/>
        </p:nvSpPr>
        <p:spPr>
          <a:xfrm>
            <a:off x="50800" y="6431989"/>
            <a:ext cx="1122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https://adataplatformgraf-d9c5cqd7hbaagvfa.weu.grafana.azure.com/d/DB1fUi9nk/race-car-monitor?orgId=1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067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hoek 100">
            <a:extLst>
              <a:ext uri="{FF2B5EF4-FFF2-40B4-BE49-F238E27FC236}">
                <a16:creationId xmlns:a16="http://schemas.microsoft.com/office/drawing/2014/main" id="{CC663B2D-30CF-4969-8BA0-EB3A63D98E7D}"/>
              </a:ext>
            </a:extLst>
          </p:cNvPr>
          <p:cNvSpPr/>
          <p:nvPr/>
        </p:nvSpPr>
        <p:spPr>
          <a:xfrm>
            <a:off x="838200" y="1874303"/>
            <a:ext cx="1845497" cy="4320717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</a:p>
        </p:txBody>
      </p:sp>
      <p:sp>
        <p:nvSpPr>
          <p:cNvPr id="183" name="Rechthoek 182">
            <a:extLst>
              <a:ext uri="{FF2B5EF4-FFF2-40B4-BE49-F238E27FC236}">
                <a16:creationId xmlns:a16="http://schemas.microsoft.com/office/drawing/2014/main" id="{C1BA84D2-A881-4E3B-AF87-646A5A66E2AF}"/>
              </a:ext>
            </a:extLst>
          </p:cNvPr>
          <p:cNvSpPr/>
          <p:nvPr/>
        </p:nvSpPr>
        <p:spPr>
          <a:xfrm>
            <a:off x="6865473" y="5420518"/>
            <a:ext cx="1207830" cy="692960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5" name="Rechthoek 184">
            <a:extLst>
              <a:ext uri="{FF2B5EF4-FFF2-40B4-BE49-F238E27FC236}">
                <a16:creationId xmlns:a16="http://schemas.microsoft.com/office/drawing/2014/main" id="{227C063A-B288-456A-AC0D-D5AD57A0C592}"/>
              </a:ext>
            </a:extLst>
          </p:cNvPr>
          <p:cNvSpPr/>
          <p:nvPr/>
        </p:nvSpPr>
        <p:spPr>
          <a:xfrm>
            <a:off x="8606021" y="1874302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22569" name="Graphic 22568" descr="Hoge temperatuur">
            <a:extLst>
              <a:ext uri="{FF2B5EF4-FFF2-40B4-BE49-F238E27FC236}">
                <a16:creationId xmlns:a16="http://schemas.microsoft.com/office/drawing/2014/main" id="{AFA06B46-1EC3-4CFD-A09F-6B70ECB55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2769" y="2445814"/>
            <a:ext cx="684284" cy="684284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6EA4B65E-1996-4087-ABEC-D947D81B339D}"/>
              </a:ext>
            </a:extLst>
          </p:cNvPr>
          <p:cNvSpPr/>
          <p:nvPr/>
        </p:nvSpPr>
        <p:spPr>
          <a:xfrm>
            <a:off x="9898958" y="2300338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5FF005DB-3221-4810-BCF6-F2E69E8ABFBE}"/>
              </a:ext>
            </a:extLst>
          </p:cNvPr>
          <p:cNvSpPr/>
          <p:nvPr/>
        </p:nvSpPr>
        <p:spPr>
          <a:xfrm>
            <a:off x="9898958" y="3570957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DE4EE086-D729-44D1-9C51-D5090C0E8349}"/>
              </a:ext>
            </a:extLst>
          </p:cNvPr>
          <p:cNvSpPr/>
          <p:nvPr/>
        </p:nvSpPr>
        <p:spPr>
          <a:xfrm>
            <a:off x="9883437" y="4885440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pic>
        <p:nvPicPr>
          <p:cNvPr id="31" name="Picture 6" descr="Afbeeldingsresultaat voor formule 1 car icon">
            <a:extLst>
              <a:ext uri="{FF2B5EF4-FFF2-40B4-BE49-F238E27FC236}">
                <a16:creationId xmlns:a16="http://schemas.microsoft.com/office/drawing/2014/main" id="{5A7EC4D5-3263-432A-B0E1-3DE6D46F6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1031841" y="2477989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57635156-4F8D-40F0-95CC-F8C094D502FC}"/>
              </a:ext>
            </a:extLst>
          </p:cNvPr>
          <p:cNvSpPr/>
          <p:nvPr/>
        </p:nvSpPr>
        <p:spPr>
          <a:xfrm>
            <a:off x="1035205" y="3086124"/>
            <a:ext cx="1495593" cy="1770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tx1"/>
                </a:solidFill>
              </a:rPr>
              <a:t>Local</a:t>
            </a:r>
            <a:r>
              <a:rPr lang="nl-NL" sz="1100" dirty="0">
                <a:solidFill>
                  <a:schemeClr val="tx1"/>
                </a:solidFill>
              </a:rPr>
              <a:t> processing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2C7B224-C79C-4DEB-995E-57F720BA609B}"/>
              </a:ext>
            </a:extLst>
          </p:cNvPr>
          <p:cNvSpPr/>
          <p:nvPr/>
        </p:nvSpPr>
        <p:spPr bwMode="auto">
          <a:xfrm>
            <a:off x="3268844" y="1866534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Ingest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7" name="Rechthoek 86">
            <a:extLst>
              <a:ext uri="{FF2B5EF4-FFF2-40B4-BE49-F238E27FC236}">
                <a16:creationId xmlns:a16="http://schemas.microsoft.com/office/drawing/2014/main" id="{0E326924-8AAC-4BD3-99A1-E7359BB41E08}"/>
              </a:ext>
            </a:extLst>
          </p:cNvPr>
          <p:cNvSpPr/>
          <p:nvPr/>
        </p:nvSpPr>
        <p:spPr>
          <a:xfrm>
            <a:off x="3382687" y="2367646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DE27B2DD-1B2A-782D-96C5-D1C9F91B6B9F}"/>
              </a:ext>
            </a:extLst>
          </p:cNvPr>
          <p:cNvSpPr/>
          <p:nvPr/>
        </p:nvSpPr>
        <p:spPr bwMode="auto">
          <a:xfrm>
            <a:off x="4996379" y="1866534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Store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C03E1723-4BDB-A2F6-AB17-C00032841284}"/>
              </a:ext>
            </a:extLst>
          </p:cNvPr>
          <p:cNvSpPr/>
          <p:nvPr/>
        </p:nvSpPr>
        <p:spPr>
          <a:xfrm>
            <a:off x="5110222" y="2367646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8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2B70561D-B3D3-4B6F-8C5B-FBE0A378D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9685" y="4235720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">
            <a:extLst>
              <a:ext uri="{FF2B5EF4-FFF2-40B4-BE49-F238E27FC236}">
                <a16:creationId xmlns:a16="http://schemas.microsoft.com/office/drawing/2014/main" id="{B9C9347C-2A29-48A1-8745-DE1ADB4F9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9209" y="4532082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Afbeelding 58">
            <a:extLst>
              <a:ext uri="{FF2B5EF4-FFF2-40B4-BE49-F238E27FC236}">
                <a16:creationId xmlns:a16="http://schemas.microsoft.com/office/drawing/2014/main" id="{DDE90575-BD76-4F0B-888A-2AC391BDE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57" y="5464060"/>
            <a:ext cx="1032979" cy="540593"/>
          </a:xfrm>
          <a:prstGeom prst="rect">
            <a:avLst/>
          </a:prstGeom>
        </p:spPr>
      </p:pic>
      <p:sp>
        <p:nvSpPr>
          <p:cNvPr id="61" name="Rechthoek 60">
            <a:extLst>
              <a:ext uri="{FF2B5EF4-FFF2-40B4-BE49-F238E27FC236}">
                <a16:creationId xmlns:a16="http://schemas.microsoft.com/office/drawing/2014/main" id="{00821F0B-5204-5F65-B2FA-F807B9C94EC4}"/>
              </a:ext>
            </a:extLst>
          </p:cNvPr>
          <p:cNvSpPr/>
          <p:nvPr/>
        </p:nvSpPr>
        <p:spPr bwMode="auto">
          <a:xfrm>
            <a:off x="6751630" y="1866534"/>
            <a:ext cx="1425822" cy="314738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Process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E982F176-9474-6503-CBEB-68E2C309400A}"/>
              </a:ext>
            </a:extLst>
          </p:cNvPr>
          <p:cNvSpPr/>
          <p:nvPr/>
        </p:nvSpPr>
        <p:spPr>
          <a:xfrm>
            <a:off x="6865473" y="2367646"/>
            <a:ext cx="1207830" cy="2482893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0" name="Afbeelding 59">
            <a:extLst>
              <a:ext uri="{FF2B5EF4-FFF2-40B4-BE49-F238E27FC236}">
                <a16:creationId xmlns:a16="http://schemas.microsoft.com/office/drawing/2014/main" id="{B631C315-E841-4AF4-50F6-738E0ADE0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82" y="3730756"/>
            <a:ext cx="635320" cy="63532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657D9CA3-32F8-DD8A-FE50-4241F4D1D3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4326" y="4538433"/>
            <a:ext cx="271506" cy="267168"/>
          </a:xfrm>
          <a:prstGeom prst="rect">
            <a:avLst/>
          </a:prstGeom>
        </p:spPr>
      </p:pic>
      <p:sp>
        <p:nvSpPr>
          <p:cNvPr id="180" name="Rechthoek 179">
            <a:extLst>
              <a:ext uri="{FF2B5EF4-FFF2-40B4-BE49-F238E27FC236}">
                <a16:creationId xmlns:a16="http://schemas.microsoft.com/office/drawing/2014/main" id="{BE426C2A-9132-4BCF-A35A-9E6E74980F34}"/>
              </a:ext>
            </a:extLst>
          </p:cNvPr>
          <p:cNvSpPr/>
          <p:nvPr/>
        </p:nvSpPr>
        <p:spPr bwMode="auto">
          <a:xfrm>
            <a:off x="6750822" y="5158908"/>
            <a:ext cx="1425822" cy="1036112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F2ACFE7E-B608-4EDD-B216-5CE6AAE1B90B}"/>
              </a:ext>
            </a:extLst>
          </p:cNvPr>
          <p:cNvSpPr txBox="1"/>
          <p:nvPr/>
        </p:nvSpPr>
        <p:spPr>
          <a:xfrm>
            <a:off x="6762595" y="5136341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i="1" dirty="0"/>
              <a:t>Data Analytics</a:t>
            </a:r>
          </a:p>
        </p:txBody>
      </p:sp>
      <p:pic>
        <p:nvPicPr>
          <p:cNvPr id="70" name="Picture 30" descr="Diensten – Dark Blue Solutions">
            <a:extLst>
              <a:ext uri="{FF2B5EF4-FFF2-40B4-BE49-F238E27FC236}">
                <a16:creationId xmlns:a16="http://schemas.microsoft.com/office/drawing/2014/main" id="{D3F04E8C-C135-4E1A-3F03-2F9E6B837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7855" y="3726663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Afbeelding 70">
            <a:extLst>
              <a:ext uri="{FF2B5EF4-FFF2-40B4-BE49-F238E27FC236}">
                <a16:creationId xmlns:a16="http://schemas.microsoft.com/office/drawing/2014/main" id="{E56E88AF-17BD-8821-5ED4-0925E8E0AB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55" y="4997458"/>
            <a:ext cx="745087" cy="745087"/>
          </a:xfrm>
          <a:prstGeom prst="rect">
            <a:avLst/>
          </a:prstGeom>
        </p:spPr>
      </p:pic>
      <p:sp>
        <p:nvSpPr>
          <p:cNvPr id="13" name="Pijl: vijfhoek 12">
            <a:extLst>
              <a:ext uri="{FF2B5EF4-FFF2-40B4-BE49-F238E27FC236}">
                <a16:creationId xmlns:a16="http://schemas.microsoft.com/office/drawing/2014/main" id="{EDB923B9-7A7F-64F1-AD89-DFBD98EB04C9}"/>
              </a:ext>
            </a:extLst>
          </p:cNvPr>
          <p:cNvSpPr/>
          <p:nvPr/>
        </p:nvSpPr>
        <p:spPr>
          <a:xfrm>
            <a:off x="1020658" y="3493554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20x per second</a:t>
            </a:r>
          </a:p>
        </p:txBody>
      </p:sp>
      <p:pic>
        <p:nvPicPr>
          <p:cNvPr id="22542" name="Picture 14" descr="Sensor Icons - Download Free Vector Icons | Noun Project">
            <a:extLst>
              <a:ext uri="{FF2B5EF4-FFF2-40B4-BE49-F238E27FC236}">
                <a16:creationId xmlns:a16="http://schemas.microsoft.com/office/drawing/2014/main" id="{AFBE18E8-6BE9-43AA-B02B-A1AE2196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1089" y="3730756"/>
            <a:ext cx="395471" cy="3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Video icon | Gratis Iconen">
            <a:extLst>
              <a:ext uri="{FF2B5EF4-FFF2-40B4-BE49-F238E27FC236}">
                <a16:creationId xmlns:a16="http://schemas.microsoft.com/office/drawing/2014/main" id="{436168EA-21D0-47AE-A02C-06A53C14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8043" y="3720585"/>
            <a:ext cx="381940" cy="3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Pijl: vijfhoek 72">
            <a:extLst>
              <a:ext uri="{FF2B5EF4-FFF2-40B4-BE49-F238E27FC236}">
                <a16:creationId xmlns:a16="http://schemas.microsoft.com/office/drawing/2014/main" id="{CA2A74F0-9DE1-A2E8-36C8-78297D3EC8E8}"/>
              </a:ext>
            </a:extLst>
          </p:cNvPr>
          <p:cNvSpPr/>
          <p:nvPr/>
        </p:nvSpPr>
        <p:spPr>
          <a:xfrm>
            <a:off x="1037121" y="4405083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lap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4F83613E-49E8-F5FF-1037-672D3E92B8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0013" y="4586063"/>
            <a:ext cx="456547" cy="439077"/>
          </a:xfrm>
          <a:prstGeom prst="rect">
            <a:avLst/>
          </a:prstGeom>
        </p:spPr>
      </p:pic>
      <p:sp>
        <p:nvSpPr>
          <p:cNvPr id="74" name="Pijl: vijfhoek 73">
            <a:extLst>
              <a:ext uri="{FF2B5EF4-FFF2-40B4-BE49-F238E27FC236}">
                <a16:creationId xmlns:a16="http://schemas.microsoft.com/office/drawing/2014/main" id="{60A4F68A-EA38-3F1A-84FA-E191BBE0A9E1}"/>
              </a:ext>
            </a:extLst>
          </p:cNvPr>
          <p:cNvSpPr/>
          <p:nvPr/>
        </p:nvSpPr>
        <p:spPr>
          <a:xfrm>
            <a:off x="1037121" y="5321219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</a:t>
            </a:r>
            <a:r>
              <a:rPr lang="nl-NL" sz="1200" dirty="0" err="1">
                <a:solidFill>
                  <a:schemeClr val="tx1"/>
                </a:solidFill>
              </a:rPr>
              <a:t>Session</a:t>
            </a:r>
            <a:endParaRPr lang="nl-NL" sz="1200" dirty="0">
              <a:solidFill>
                <a:schemeClr val="tx1"/>
              </a:solidFill>
            </a:endParaRP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FEA44B6-19A8-3295-21E6-02F1ACB34B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1089" y="5605620"/>
            <a:ext cx="371936" cy="478204"/>
          </a:xfrm>
          <a:prstGeom prst="rect">
            <a:avLst/>
          </a:prstGeom>
        </p:spPr>
      </p:pic>
      <p:sp>
        <p:nvSpPr>
          <p:cNvPr id="34" name="Titel 1">
            <a:extLst>
              <a:ext uri="{FF2B5EF4-FFF2-40B4-BE49-F238E27FC236}">
                <a16:creationId xmlns:a16="http://schemas.microsoft.com/office/drawing/2014/main" id="{888C8066-8D42-213C-7D35-75788494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4b: Processing log files like a DWH</a:t>
            </a: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504CD2D8-1677-F382-1E15-78737D38CA87}"/>
              </a:ext>
            </a:extLst>
          </p:cNvPr>
          <p:cNvCxnSpPr>
            <a:stCxn id="74" idx="3"/>
            <a:endCxn id="59" idx="1"/>
          </p:cNvCxnSpPr>
          <p:nvPr/>
        </p:nvCxnSpPr>
        <p:spPr>
          <a:xfrm>
            <a:off x="2594432" y="5726690"/>
            <a:ext cx="2586325" cy="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715EE6C1-1284-47FD-6FC3-E0421C701038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6213736" y="4048416"/>
            <a:ext cx="920546" cy="167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60BC176D-CE46-2C9D-7430-88FE06984C2A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7769602" y="4102525"/>
            <a:ext cx="1098253" cy="126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92597E41-2599-7719-81E0-9C3BC212F4F2}"/>
              </a:ext>
            </a:extLst>
          </p:cNvPr>
          <p:cNvCxnSpPr>
            <a:cxnSpLocks/>
            <a:stCxn id="1030" idx="2"/>
            <a:endCxn id="60" idx="1"/>
          </p:cNvCxnSpPr>
          <p:nvPr/>
        </p:nvCxnSpPr>
        <p:spPr>
          <a:xfrm flipV="1">
            <a:off x="5913224" y="4048416"/>
            <a:ext cx="1221058" cy="95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3241B654-774F-6F6B-9F6E-3373B803F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580444"/>
              </p:ext>
            </p:extLst>
          </p:nvPr>
        </p:nvGraphicFramePr>
        <p:xfrm>
          <a:off x="10111261" y="163256"/>
          <a:ext cx="18741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Packager Shell-object" showAsIcon="1" r:id="rId18" imgW="1310400" imgH="379800" progId="Package">
                  <p:embed/>
                </p:oleObj>
              </mc:Choice>
              <mc:Fallback>
                <p:oleObj name="Packager Shell-object" showAsIcon="1" r:id="rId18" imgW="1310400" imgH="37980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4C38172-CB64-526C-FBD5-C8AA3FA5D8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111261" y="163256"/>
                        <a:ext cx="1874112" cy="5429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37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654B2F4-1B6D-A6A9-45F1-A2B170E4FF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91900" cy="635984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27B7458-9612-9406-EB73-3A1BD6D2E2ED}"/>
              </a:ext>
            </a:extLst>
          </p:cNvPr>
          <p:cNvSpPr txBox="1"/>
          <p:nvPr/>
        </p:nvSpPr>
        <p:spPr>
          <a:xfrm>
            <a:off x="76200" y="6211669"/>
            <a:ext cx="1123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dirty="0">
                <a:hlinkClick r:id="rId3"/>
              </a:rPr>
              <a:t>https://app.powerbi.com/view?r=eyJrIjoiZGE5ZGZjNTctZDQxZi00YmIwLWE0M2QtMGRjMmZkYTM0ZWM2IiwidCI6ImYwNDJlOWMwLTA2NjctNDRlMS1iZmUzLTNiM2Y0OTU3MTk2MSIsImMiOjl9</a:t>
            </a:r>
            <a:r>
              <a:rPr lang="nl-NL" dirty="0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3A01842-FCD8-D026-CEFF-E6C810D51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983" y="12700"/>
            <a:ext cx="2603634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10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CFFFE-D5E8-46FD-B9FB-F2864FAF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paars, weg, transport, auto&#10;&#10;Automatisch gegenereerde beschrijving">
            <a:extLst>
              <a:ext uri="{FF2B5EF4-FFF2-40B4-BE49-F238E27FC236}">
                <a16:creationId xmlns:a16="http://schemas.microsoft.com/office/drawing/2014/main" id="{A7026C6B-DF5D-4504-B4AF-3015AF13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0D867269-E6A1-4F51-A5BE-9612A90E84B0}"/>
              </a:ext>
            </a:extLst>
          </p:cNvPr>
          <p:cNvSpPr/>
          <p:nvPr/>
        </p:nvSpPr>
        <p:spPr>
          <a:xfrm>
            <a:off x="154417" y="17632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 err="1"/>
              <a:t>Let’s</a:t>
            </a:r>
            <a:r>
              <a:rPr lang="nl-NL" sz="2400" b="1" i="1" dirty="0"/>
              <a:t> race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2383A85-4FA8-D500-60FA-3D96A339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7" y="4711699"/>
            <a:ext cx="1595416" cy="198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1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3EF10-C899-4514-8105-D3D28B55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D66DCA-5C3A-2B8F-2C2D-7241354CFADF}"/>
              </a:ext>
            </a:extLst>
          </p:cNvPr>
          <p:cNvSpPr txBox="1"/>
          <p:nvPr/>
        </p:nvSpPr>
        <p:spPr>
          <a:xfrm>
            <a:off x="838200" y="547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u="sng" dirty="0">
                <a:solidFill>
                  <a:srgbClr val="1AB39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hlinkClick r:id="rId2"/>
              </a:rPr>
              <a:t>https://evals.datagrillen.com/</a:t>
            </a:r>
            <a:r>
              <a:rPr lang="nl-NL" sz="180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 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8226BDC-9EE1-7EC6-D74D-B8BB10EB5DCC}"/>
              </a:ext>
            </a:extLst>
          </p:cNvPr>
          <p:cNvSpPr txBox="1">
            <a:spLocks/>
          </p:cNvSpPr>
          <p:nvPr/>
        </p:nvSpPr>
        <p:spPr>
          <a:xfrm>
            <a:off x="838200" y="41539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652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CFFFE-D5E8-46FD-B9FB-F2864FAF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paars, weg, transport, auto&#10;&#10;Automatisch gegenereerde beschrijving">
            <a:extLst>
              <a:ext uri="{FF2B5EF4-FFF2-40B4-BE49-F238E27FC236}">
                <a16:creationId xmlns:a16="http://schemas.microsoft.com/office/drawing/2014/main" id="{A7026C6B-DF5D-4504-B4AF-3015AF13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0D867269-E6A1-4F51-A5BE-9612A90E84B0}"/>
              </a:ext>
            </a:extLst>
          </p:cNvPr>
          <p:cNvSpPr/>
          <p:nvPr/>
        </p:nvSpPr>
        <p:spPr>
          <a:xfrm>
            <a:off x="154417" y="17632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 err="1"/>
              <a:t>Thanks</a:t>
            </a:r>
            <a:r>
              <a:rPr lang="nl-NL" sz="2400" b="1" i="1" dirty="0"/>
              <a:t> </a:t>
            </a:r>
            <a:r>
              <a:rPr lang="nl-NL" sz="2400" b="1" i="1" dirty="0" err="1"/>
              <a:t>you</a:t>
            </a:r>
            <a:r>
              <a:rPr lang="nl-NL" sz="2400" b="1" i="1" dirty="0"/>
              <a:t> </a:t>
            </a:r>
            <a:r>
              <a:rPr lang="nl-NL" sz="2400" b="1" i="1" dirty="0">
                <a:sym typeface="Wingdings" panose="05000000000000000000" pitchFamily="2" charset="2"/>
              </a:rPr>
              <a:t></a:t>
            </a:r>
            <a:endParaRPr lang="nl-NL" sz="2400" b="1" i="1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2383A85-4FA8-D500-60FA-3D96A339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7" y="4711699"/>
            <a:ext cx="1595416" cy="198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7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5417B-6221-4302-AA02-B1200D69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discuss</a:t>
            </a:r>
            <a:r>
              <a:rPr lang="nl-NL" dirty="0"/>
              <a:t> </a:t>
            </a:r>
            <a:r>
              <a:rPr lang="nl-NL" dirty="0" err="1"/>
              <a:t>today</a:t>
            </a:r>
            <a:r>
              <a:rPr lang="nl-NL" dirty="0"/>
              <a:t>:</a:t>
            </a:r>
          </a:p>
        </p:txBody>
      </p:sp>
      <p:pic>
        <p:nvPicPr>
          <p:cNvPr id="4" name="Picture 6" descr="Afbeeldingsresultaat voor formule 1 car icon">
            <a:extLst>
              <a:ext uri="{FF2B5EF4-FFF2-40B4-BE49-F238E27FC236}">
                <a16:creationId xmlns:a16="http://schemas.microsoft.com/office/drawing/2014/main" id="{FE8ECC08-AD95-4634-9893-B852DC10C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6994484" y="2378811"/>
            <a:ext cx="3476011" cy="139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ace Driver Icons - Download Free Vector Icons | Noun Project">
            <a:extLst>
              <a:ext uri="{FF2B5EF4-FFF2-40B4-BE49-F238E27FC236}">
                <a16:creationId xmlns:a16="http://schemas.microsoft.com/office/drawing/2014/main" id="{E0B185A9-C345-4457-8031-FC04879B9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7534" y="4696234"/>
            <a:ext cx="1527614" cy="15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1085D11-0ECD-45B5-ABE5-6A54963926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03" y="2248906"/>
            <a:ext cx="3368183" cy="152431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60703231-3A89-4898-89E1-4982DF5D33CB}"/>
              </a:ext>
            </a:extLst>
          </p:cNvPr>
          <p:cNvSpPr txBox="1"/>
          <p:nvPr/>
        </p:nvSpPr>
        <p:spPr>
          <a:xfrm>
            <a:off x="450302" y="1596519"/>
            <a:ext cx="55380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dirty="0"/>
              <a:t>1. we are </a:t>
            </a:r>
            <a:r>
              <a:rPr lang="nl-NL" dirty="0" err="1"/>
              <a:t>driving</a:t>
            </a:r>
            <a:r>
              <a:rPr lang="nl-NL" dirty="0"/>
              <a:t> at red </a:t>
            </a:r>
            <a:r>
              <a:rPr lang="nl-NL"/>
              <a:t>bull</a:t>
            </a:r>
            <a:r>
              <a:rPr lang="nl-NL" dirty="0"/>
              <a:t> ring </a:t>
            </a:r>
            <a:r>
              <a:rPr lang="nl-NL" dirty="0" err="1"/>
              <a:t>national</a:t>
            </a:r>
            <a:r>
              <a:rPr lang="nl-NL" dirty="0"/>
              <a:t> circuit in </a:t>
            </a:r>
            <a:r>
              <a:rPr lang="nl-NL" dirty="0" err="1"/>
              <a:t>austria</a:t>
            </a:r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C9C3E65-12EB-480D-A241-CA3F9CA71FB6}"/>
              </a:ext>
            </a:extLst>
          </p:cNvPr>
          <p:cNvSpPr txBox="1"/>
          <p:nvPr/>
        </p:nvSpPr>
        <p:spPr>
          <a:xfrm>
            <a:off x="7344185" y="2076920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2. In a f3 </a:t>
            </a:r>
            <a:r>
              <a:rPr lang="nl-NL" dirty="0" err="1"/>
              <a:t>car</a:t>
            </a:r>
            <a:endParaRPr lang="nl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40E93B3-9393-4D17-8889-1723D4BAC726}"/>
              </a:ext>
            </a:extLst>
          </p:cNvPr>
          <p:cNvSpPr txBox="1"/>
          <p:nvPr/>
        </p:nvSpPr>
        <p:spPr>
          <a:xfrm>
            <a:off x="3199466" y="4236405"/>
            <a:ext cx="212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3. With </a:t>
            </a:r>
            <a:r>
              <a:rPr lang="nl-NL" dirty="0" err="1"/>
              <a:t>you</a:t>
            </a:r>
            <a:r>
              <a:rPr lang="nl-NL" dirty="0"/>
              <a:t> as driver</a:t>
            </a:r>
          </a:p>
        </p:txBody>
      </p:sp>
      <p:pic>
        <p:nvPicPr>
          <p:cNvPr id="2050" name="Picture 2" descr="Mavim Cloud | Mavim">
            <a:extLst>
              <a:ext uri="{FF2B5EF4-FFF2-40B4-BE49-F238E27FC236}">
                <a16:creationId xmlns:a16="http://schemas.microsoft.com/office/drawing/2014/main" id="{54BFB92A-3413-4F5F-B05C-E9059422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8034" y="4840251"/>
            <a:ext cx="2920414" cy="18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FF904E82-5385-434C-87B4-799147F91F33}"/>
              </a:ext>
            </a:extLst>
          </p:cNvPr>
          <p:cNvSpPr txBox="1"/>
          <p:nvPr/>
        </p:nvSpPr>
        <p:spPr>
          <a:xfrm>
            <a:off x="6639218" y="4381161"/>
            <a:ext cx="503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4. With data </a:t>
            </a:r>
            <a:r>
              <a:rPr lang="nl-NL" dirty="0" err="1"/>
              <a:t>processed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analysed</a:t>
            </a:r>
            <a:r>
              <a:rPr lang="nl-NL" dirty="0"/>
              <a:t> in </a:t>
            </a:r>
            <a:r>
              <a:rPr lang="nl-NL" dirty="0" err="1"/>
              <a:t>Azure</a:t>
            </a:r>
            <a:r>
              <a:rPr lang="nl-NL" dirty="0"/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60747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54C8A-90CD-4FF0-9805-4B9D3C5A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6.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all </a:t>
            </a:r>
            <a:r>
              <a:rPr lang="nl-NL" dirty="0" err="1"/>
              <a:t>together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2B148-6FE8-4A28-B522-0D7339B3A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01F1652-EE3A-4D11-8A1D-726D4E8583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369745"/>
            <a:ext cx="9005625" cy="50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02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2C2A045-115C-4771-984F-ECF23547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F8CBCD2-A2DA-4B35-9A48-B271789E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7190-FED0-4FC6-9474-64938DCEBF79}" type="datetime1">
              <a:rPr lang="nl-NL" smtClean="0"/>
              <a:pPr/>
              <a:t>13-5-2022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9FCD97-3B82-49AB-B3C7-75E99A60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B37E205-B734-4359-849D-BBE4E02D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EBEA-692C-4548-B023-1BCB197B2297}" type="slidenum">
              <a:rPr lang="nl-NL" smtClean="0"/>
              <a:t>31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3734ED1-CD27-479C-90F7-78B024B4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Werken in een cluster</a:t>
            </a:r>
          </a:p>
        </p:txBody>
      </p:sp>
      <p:pic>
        <p:nvPicPr>
          <p:cNvPr id="3076" name="Picture 4" descr="Afbeeldingsresultaat voor parquet vs csv">
            <a:extLst>
              <a:ext uri="{FF2B5EF4-FFF2-40B4-BE49-F238E27FC236}">
                <a16:creationId xmlns:a16="http://schemas.microsoft.com/office/drawing/2014/main" id="{E0F0483A-B540-47C5-968C-A6810DEDE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327" y="4370409"/>
            <a:ext cx="4538546" cy="180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sresultaat voor parquet vs orc">
            <a:extLst>
              <a:ext uri="{FF2B5EF4-FFF2-40B4-BE49-F238E27FC236}">
                <a16:creationId xmlns:a16="http://schemas.microsoft.com/office/drawing/2014/main" id="{8AEBF79F-114B-40CF-A60F-ACB4DD60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3239" y="4179867"/>
            <a:ext cx="5352585" cy="21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fbeeldingsresultaat voor databricks architecture">
            <a:extLst>
              <a:ext uri="{FF2B5EF4-FFF2-40B4-BE49-F238E27FC236}">
                <a16:creationId xmlns:a16="http://schemas.microsoft.com/office/drawing/2014/main" id="{667D3726-DD49-47BC-936F-48DC7253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4239" y="1006453"/>
            <a:ext cx="68580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6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81788-9330-4C06-B96C-5FBBFDB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gras, weg, autoracen, auto&#10;&#10;Automatisch gegenereerde beschrijving">
            <a:extLst>
              <a:ext uri="{FF2B5EF4-FFF2-40B4-BE49-F238E27FC236}">
                <a16:creationId xmlns:a16="http://schemas.microsoft.com/office/drawing/2014/main" id="{E9EEEC3C-D8A1-4498-8B3A-049C41BC6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065A7758-4F5B-4107-855B-F47B1A6B07F8}"/>
              </a:ext>
            </a:extLst>
          </p:cNvPr>
          <p:cNvSpPr/>
          <p:nvPr/>
        </p:nvSpPr>
        <p:spPr>
          <a:xfrm>
            <a:off x="154417" y="17632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 err="1"/>
              <a:t>Let’s</a:t>
            </a:r>
            <a:r>
              <a:rPr lang="nl-NL" sz="2400" b="1" i="1" dirty="0"/>
              <a:t> talk data</a:t>
            </a:r>
          </a:p>
        </p:txBody>
      </p:sp>
    </p:spTree>
    <p:extLst>
      <p:ext uri="{BB962C8B-B14F-4D97-AF65-F5344CB8AC3E}">
        <p14:creationId xmlns:p14="http://schemas.microsoft.com/office/powerpoint/2010/main" val="75777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5BA6D-1ED1-4670-9BCD-D4D52D43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 all </a:t>
            </a:r>
            <a:r>
              <a:rPr lang="nl-NL" dirty="0" err="1"/>
              <a:t>know</a:t>
            </a:r>
            <a:r>
              <a:rPr lang="nl-NL" dirty="0"/>
              <a:t> we are </a:t>
            </a:r>
            <a:r>
              <a:rPr lang="nl-NL" dirty="0" err="1"/>
              <a:t>sitting</a:t>
            </a:r>
            <a:r>
              <a:rPr lang="nl-NL" dirty="0"/>
              <a:t> on a </a:t>
            </a:r>
            <a:r>
              <a:rPr lang="nl-NL" dirty="0" err="1"/>
              <a:t>bunch</a:t>
            </a:r>
            <a:r>
              <a:rPr lang="nl-NL" dirty="0"/>
              <a:t> of data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5C5CFFF8-8F6F-4AC6-9C37-B7FE6C8A5907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4413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24147-22E0-4445-B79E-7B9F6106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The standard </a:t>
            </a:r>
            <a:r>
              <a:rPr lang="nl-NL" sz="4000" dirty="0" err="1"/>
              <a:t>insights</a:t>
            </a:r>
            <a:r>
              <a:rPr lang="nl-NL" sz="4000" dirty="0"/>
              <a:t> </a:t>
            </a:r>
            <a:r>
              <a:rPr lang="nl-NL" sz="4000" dirty="0" err="1"/>
              <a:t>with</a:t>
            </a:r>
            <a:r>
              <a:rPr lang="nl-NL" sz="4000" dirty="0"/>
              <a:t> </a:t>
            </a:r>
            <a:r>
              <a:rPr lang="nl-NL" sz="4000" dirty="0" err="1"/>
              <a:t>racing</a:t>
            </a:r>
            <a:r>
              <a:rPr lang="nl-NL" sz="4000" dirty="0"/>
              <a:t> </a:t>
            </a:r>
            <a:r>
              <a:rPr lang="nl-NL" sz="4000" dirty="0" err="1"/>
              <a:t>gives</a:t>
            </a:r>
            <a:r>
              <a:rPr lang="nl-NL" sz="4000" dirty="0"/>
              <a:t> </a:t>
            </a:r>
            <a:r>
              <a:rPr lang="nl-NL" sz="4000" dirty="0" err="1"/>
              <a:t>us</a:t>
            </a:r>
            <a:r>
              <a:rPr lang="nl-NL" sz="4000" dirty="0"/>
              <a:t> </a:t>
            </a:r>
            <a:r>
              <a:rPr lang="nl-NL" sz="4000" dirty="0" err="1"/>
              <a:t>our</a:t>
            </a:r>
            <a:r>
              <a:rPr lang="nl-NL" sz="4000" dirty="0"/>
              <a:t> </a:t>
            </a:r>
            <a:r>
              <a:rPr lang="nl-NL" sz="4000" dirty="0" err="1"/>
              <a:t>laptime</a:t>
            </a:r>
            <a:r>
              <a:rPr lang="nl-NL" sz="4000" dirty="0"/>
              <a:t> information. How </a:t>
            </a:r>
            <a:r>
              <a:rPr lang="nl-NL" sz="4000" dirty="0" err="1"/>
              <a:t>did</a:t>
            </a:r>
            <a:r>
              <a:rPr lang="nl-NL" sz="4000" dirty="0"/>
              <a:t> we do?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127F14F-43E2-49F3-A223-DC92215D0D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104" y="2076685"/>
            <a:ext cx="7012596" cy="3868916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E3B66C0C-3595-466F-8639-FD603C077B63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89A4E3E5-4801-403C-8A22-11BB81A59222}"/>
              </a:ext>
            </a:extLst>
          </p:cNvPr>
          <p:cNvSpPr/>
          <p:nvPr/>
        </p:nvSpPr>
        <p:spPr>
          <a:xfrm>
            <a:off x="3131744" y="1419672"/>
            <a:ext cx="2009328" cy="20093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BI</a:t>
            </a:r>
          </a:p>
        </p:txBody>
      </p:sp>
    </p:spTree>
    <p:extLst>
      <p:ext uri="{BB962C8B-B14F-4D97-AF65-F5344CB8AC3E}">
        <p14:creationId xmlns:p14="http://schemas.microsoft.com/office/powerpoint/2010/main" val="29854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al 13">
            <a:extLst>
              <a:ext uri="{FF2B5EF4-FFF2-40B4-BE49-F238E27FC236}">
                <a16:creationId xmlns:a16="http://schemas.microsoft.com/office/drawing/2014/main" id="{40EF546E-1F3D-4C88-912C-E975F54398C1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CF7C4415-3757-4A70-8DB2-332A2C472607}"/>
              </a:ext>
            </a:extLst>
          </p:cNvPr>
          <p:cNvSpPr/>
          <p:nvPr/>
        </p:nvSpPr>
        <p:spPr>
          <a:xfrm>
            <a:off x="3131744" y="1419672"/>
            <a:ext cx="2009328" cy="20093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BI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A378706-2F5E-457F-AFD5-21DAAD91DB99}"/>
              </a:ext>
            </a:extLst>
          </p:cNvPr>
          <p:cNvSpPr/>
          <p:nvPr/>
        </p:nvSpPr>
        <p:spPr>
          <a:xfrm>
            <a:off x="172255" y="4610361"/>
            <a:ext cx="2237118" cy="2173173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IOT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6F81C95-C185-4439-B41C-C5E9F16DED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/>
              <a:t>But </a:t>
            </a:r>
            <a:r>
              <a:rPr lang="nl-NL" sz="4000" dirty="0" err="1"/>
              <a:t>also</a:t>
            </a:r>
            <a:r>
              <a:rPr lang="nl-NL" sz="4000" dirty="0"/>
              <a:t> we </a:t>
            </a:r>
            <a:r>
              <a:rPr lang="nl-NL" sz="4000" dirty="0" err="1"/>
              <a:t>need</a:t>
            </a:r>
            <a:r>
              <a:rPr lang="nl-NL" sz="4000" dirty="0"/>
              <a:t> </a:t>
            </a:r>
            <a:r>
              <a:rPr lang="nl-NL" sz="4000" dirty="0" err="1"/>
              <a:t>to</a:t>
            </a:r>
            <a:r>
              <a:rPr lang="nl-NL" sz="4000" dirty="0"/>
              <a:t> track </a:t>
            </a:r>
            <a:r>
              <a:rPr lang="nl-NL" sz="4000" dirty="0" err="1"/>
              <a:t>the</a:t>
            </a:r>
            <a:r>
              <a:rPr lang="nl-NL" sz="4000" dirty="0"/>
              <a:t> health of </a:t>
            </a:r>
            <a:r>
              <a:rPr lang="nl-NL" sz="4000" dirty="0" err="1"/>
              <a:t>the</a:t>
            </a:r>
            <a:r>
              <a:rPr lang="nl-NL" sz="4000" dirty="0"/>
              <a:t> </a:t>
            </a:r>
            <a:r>
              <a:rPr lang="nl-NL" sz="4000" dirty="0" err="1"/>
              <a:t>car</a:t>
            </a:r>
            <a:endParaRPr lang="nl-NL" sz="4000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8B20BA58-2A54-4173-80CF-94220E51CD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0031" y="2128838"/>
            <a:ext cx="5798489" cy="3441968"/>
          </a:xfrm>
          <a:prstGeom prst="rect">
            <a:avLst/>
          </a:prstGeom>
        </p:spPr>
      </p:pic>
      <p:pic>
        <p:nvPicPr>
          <p:cNvPr id="17" name="Picture 6" descr="Afbeeldingsresultaat voor formule 1 car icon">
            <a:extLst>
              <a:ext uri="{FF2B5EF4-FFF2-40B4-BE49-F238E27FC236}">
                <a16:creationId xmlns:a16="http://schemas.microsoft.com/office/drawing/2014/main" id="{6A64DD9F-1439-4536-BF5F-0D3AE680F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6690505" y="3764181"/>
            <a:ext cx="2970494" cy="11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7B529499-D954-4A2F-9932-930FDF693C30}"/>
              </a:ext>
            </a:extLst>
          </p:cNvPr>
          <p:cNvSpPr txBox="1"/>
          <p:nvPr/>
        </p:nvSpPr>
        <p:spPr>
          <a:xfrm>
            <a:off x="10777075" y="3655631"/>
            <a:ext cx="808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err="1"/>
              <a:t>Smoke</a:t>
            </a:r>
            <a:endParaRPr lang="nl-NL" dirty="0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B1AC8B76-B49F-40DC-BD35-CEF1ED02077E}"/>
              </a:ext>
            </a:extLst>
          </p:cNvPr>
          <p:cNvSpPr txBox="1"/>
          <p:nvPr/>
        </p:nvSpPr>
        <p:spPr>
          <a:xfrm>
            <a:off x="10223642" y="3101427"/>
            <a:ext cx="1388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err="1"/>
              <a:t>Temperature</a:t>
            </a:r>
            <a:endParaRPr lang="nl-NL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082F878-DD7F-4281-B11A-D38817ACC8EC}"/>
              </a:ext>
            </a:extLst>
          </p:cNvPr>
          <p:cNvSpPr txBox="1"/>
          <p:nvPr/>
        </p:nvSpPr>
        <p:spPr>
          <a:xfrm>
            <a:off x="9600039" y="2713027"/>
            <a:ext cx="7136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err="1"/>
              <a:t>Noise</a:t>
            </a:r>
            <a:endParaRPr lang="nl-NL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9A602DF-72B0-4B73-AB08-914FF42565C2}"/>
              </a:ext>
            </a:extLst>
          </p:cNvPr>
          <p:cNvSpPr txBox="1"/>
          <p:nvPr/>
        </p:nvSpPr>
        <p:spPr>
          <a:xfrm>
            <a:off x="8757904" y="2324627"/>
            <a:ext cx="11380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err="1"/>
              <a:t>Vibrations</a:t>
            </a:r>
            <a:endParaRPr lang="nl-NL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BE5BF6E-CB01-4B33-8A2D-20F3402D6DF3}"/>
              </a:ext>
            </a:extLst>
          </p:cNvPr>
          <p:cNvSpPr txBox="1"/>
          <p:nvPr/>
        </p:nvSpPr>
        <p:spPr>
          <a:xfrm>
            <a:off x="7206994" y="2073320"/>
            <a:ext cx="16728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600" dirty="0" err="1"/>
              <a:t>Fuel</a:t>
            </a:r>
            <a:r>
              <a:rPr lang="nl-NL" sz="1600" dirty="0"/>
              <a:t> </a:t>
            </a:r>
            <a:r>
              <a:rPr lang="nl-NL" sz="1600" dirty="0" err="1"/>
              <a:t>consumption</a:t>
            </a:r>
            <a:endParaRPr lang="nl-NL" sz="16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6A14213-EA3D-3939-F6CF-5AA3237CC919}"/>
              </a:ext>
            </a:extLst>
          </p:cNvPr>
          <p:cNvSpPr/>
          <p:nvPr/>
        </p:nvSpPr>
        <p:spPr>
          <a:xfrm>
            <a:off x="7254048" y="5129952"/>
            <a:ext cx="819150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time</a:t>
            </a:r>
          </a:p>
        </p:txBody>
      </p:sp>
      <p:pic>
        <p:nvPicPr>
          <p:cNvPr id="23" name="Picture 4" descr="Fuel Tank Opening Key Svg Png Icon Free Download (#300538) -  OnlineWebFonts.COM">
            <a:extLst>
              <a:ext uri="{FF2B5EF4-FFF2-40B4-BE49-F238E27FC236}">
                <a16:creationId xmlns:a16="http://schemas.microsoft.com/office/drawing/2014/main" id="{734E34F1-7FF9-0A77-79FE-44D5931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936" y="2566196"/>
            <a:ext cx="229440" cy="2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Vergrootglas">
            <a:extLst>
              <a:ext uri="{FF2B5EF4-FFF2-40B4-BE49-F238E27FC236}">
                <a16:creationId xmlns:a16="http://schemas.microsoft.com/office/drawing/2014/main" id="{67416B11-B674-C5AB-26ED-4009FFF60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1737" y="4229192"/>
            <a:ext cx="711238" cy="7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C -3.33333E-6 0.02407 0.01667 0.04375 0.03724 0.04375 C 0.06146 0.04375 0.07032 0.02199 0.07396 0.00879 L 0.07774 -0.0088 C 0.08164 -0.02199 0.09076 -0.04352 0.11836 -0.04352 C 0.13568 -0.04352 0.15586 -0.02408 0.15586 1.48148E-6 C 0.15586 0.02407 0.13568 0.04375 0.11836 0.04375 C 0.09076 0.04375 0.08164 0.02199 0.07774 0.00879 L 0.07396 -0.0088 C 0.07032 -0.02199 0.06146 -0.04352 0.03724 -0.04352 C 0.01667 -0.04352 -3.33333E-6 -0.02408 -3.33333E-6 1.48148E-6 Z " pathEditMode="relative" rAng="0" ptsTypes="AAAAAAAAAAA">
                                      <p:cBhvr>
                                        <p:cTn id="6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96F81C95-C185-4439-B41C-C5E9F16DED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Do </a:t>
            </a:r>
            <a:r>
              <a:rPr lang="nl-NL" dirty="0" err="1"/>
              <a:t>bigger</a:t>
            </a:r>
            <a:r>
              <a:rPr lang="nl-NL" dirty="0"/>
              <a:t> analysis </a:t>
            </a:r>
            <a:r>
              <a:rPr lang="nl-NL" dirty="0" err="1"/>
              <a:t>with</a:t>
            </a:r>
            <a:r>
              <a:rPr lang="nl-NL" dirty="0"/>
              <a:t> a lot of datapoints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BE82A9-4032-4E3B-B199-F141C90762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712" y="1419672"/>
            <a:ext cx="4640912" cy="2504069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48B4CAB1-8904-40A0-B4F0-D461FA5CC34A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9D5C5327-46AC-481B-8829-3E9BAE2021EF}"/>
              </a:ext>
            </a:extLst>
          </p:cNvPr>
          <p:cNvSpPr/>
          <p:nvPr/>
        </p:nvSpPr>
        <p:spPr>
          <a:xfrm>
            <a:off x="3131744" y="1419672"/>
            <a:ext cx="2009328" cy="20093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BI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44A80D38-C644-4D02-BC55-9B8F26E567DA}"/>
              </a:ext>
            </a:extLst>
          </p:cNvPr>
          <p:cNvSpPr/>
          <p:nvPr/>
        </p:nvSpPr>
        <p:spPr>
          <a:xfrm>
            <a:off x="172255" y="4610361"/>
            <a:ext cx="2237118" cy="2173173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IOT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99C7938-9708-433F-8FF9-C7F3FABDB9B3}"/>
              </a:ext>
            </a:extLst>
          </p:cNvPr>
          <p:cNvSpPr/>
          <p:nvPr/>
        </p:nvSpPr>
        <p:spPr>
          <a:xfrm>
            <a:off x="2657705" y="4794916"/>
            <a:ext cx="1440256" cy="139908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Statistics</a:t>
            </a:r>
            <a:endParaRPr lang="nl-NL" dirty="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92466E6-C00F-415B-AAD1-6A828310D500}"/>
              </a:ext>
            </a:extLst>
          </p:cNvPr>
          <p:cNvSpPr/>
          <p:nvPr/>
        </p:nvSpPr>
        <p:spPr>
          <a:xfrm>
            <a:off x="630356" y="3311599"/>
            <a:ext cx="1440256" cy="13990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4400"/>
              <a:t>BIG</a:t>
            </a:r>
            <a:r>
              <a:rPr lang="nl-NL" sz="1400"/>
              <a:t>(</a:t>
            </a:r>
            <a:r>
              <a:rPr lang="nl-NL" sz="1400" err="1"/>
              <a:t>ger</a:t>
            </a:r>
            <a:r>
              <a:rPr lang="nl-NL" sz="1400"/>
              <a:t>)</a:t>
            </a:r>
            <a:endParaRPr lang="nl-NL" sz="1400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042BB6E-1F55-06CF-3D73-B7FB58F9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4499" y="4141695"/>
            <a:ext cx="4336625" cy="24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31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48C74-C086-4DFA-A5FB-07B35066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we </a:t>
            </a:r>
            <a:r>
              <a:rPr lang="nl-NL" dirty="0" err="1"/>
              <a:t>predict</a:t>
            </a:r>
            <a:r>
              <a:rPr lang="nl-NL" dirty="0"/>
              <a:t> 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E409CA48-8B5E-4776-8992-9F185D1CB9BB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BA88B4C5-F1FA-4C84-805E-D68247092CF1}"/>
              </a:ext>
            </a:extLst>
          </p:cNvPr>
          <p:cNvSpPr/>
          <p:nvPr/>
        </p:nvSpPr>
        <p:spPr>
          <a:xfrm>
            <a:off x="3131744" y="1419672"/>
            <a:ext cx="2009328" cy="20093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BI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149BE408-E782-4CF5-B167-7D21635E3247}"/>
              </a:ext>
            </a:extLst>
          </p:cNvPr>
          <p:cNvSpPr/>
          <p:nvPr/>
        </p:nvSpPr>
        <p:spPr>
          <a:xfrm>
            <a:off x="172255" y="4610361"/>
            <a:ext cx="2237118" cy="2173173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IOT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AD6A6292-1174-4C70-94DD-308881DC2893}"/>
              </a:ext>
            </a:extLst>
          </p:cNvPr>
          <p:cNvSpPr/>
          <p:nvPr/>
        </p:nvSpPr>
        <p:spPr>
          <a:xfrm>
            <a:off x="2657705" y="4794916"/>
            <a:ext cx="1440256" cy="139908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Statistics</a:t>
            </a:r>
            <a:endParaRPr lang="nl-NL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83B12D18-FEE4-4C86-9B8B-E95791DE5140}"/>
              </a:ext>
            </a:extLst>
          </p:cNvPr>
          <p:cNvSpPr/>
          <p:nvPr/>
        </p:nvSpPr>
        <p:spPr>
          <a:xfrm>
            <a:off x="630356" y="3311599"/>
            <a:ext cx="1440256" cy="13990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 err="1"/>
              <a:t>BIG</a:t>
            </a:r>
            <a:r>
              <a:rPr lang="nl-NL" sz="1400" dirty="0" err="1"/>
              <a:t>ger</a:t>
            </a:r>
            <a:endParaRPr lang="nl-NL" sz="1400" dirty="0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844A7F7E-4432-4F6B-9826-87AB594CD1D8}"/>
              </a:ext>
            </a:extLst>
          </p:cNvPr>
          <p:cNvSpPr/>
          <p:nvPr/>
        </p:nvSpPr>
        <p:spPr>
          <a:xfrm>
            <a:off x="3507752" y="2016243"/>
            <a:ext cx="4640910" cy="464091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5400" dirty="0"/>
              <a:t>AI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C99A5AEC-1672-4834-A1B9-EB2142C370C6}"/>
              </a:ext>
            </a:extLst>
          </p:cNvPr>
          <p:cNvSpPr/>
          <p:nvPr/>
        </p:nvSpPr>
        <p:spPr>
          <a:xfrm>
            <a:off x="4235576" y="3700016"/>
            <a:ext cx="3113149" cy="297370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3600" dirty="0"/>
              <a:t>ml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1762FAC-D31D-4A17-A5FD-4791DA921920}"/>
              </a:ext>
            </a:extLst>
          </p:cNvPr>
          <p:cNvSpPr/>
          <p:nvPr/>
        </p:nvSpPr>
        <p:spPr>
          <a:xfrm>
            <a:off x="4876970" y="4971546"/>
            <a:ext cx="1743275" cy="166519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Predictive</a:t>
            </a:r>
            <a:r>
              <a:rPr lang="nl-NL" sz="2000" dirty="0"/>
              <a:t> </a:t>
            </a:r>
            <a:r>
              <a:rPr lang="nl-NL" sz="2000" dirty="0" err="1"/>
              <a:t>analytics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1360931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D27FB4B5688C43A3A1EE089D185956" ma:contentTypeVersion="4" ma:contentTypeDescription="Een nieuw document maken." ma:contentTypeScope="" ma:versionID="50307f19e9948bf4ad223395ea44c082">
  <xsd:schema xmlns:xsd="http://www.w3.org/2001/XMLSchema" xmlns:xs="http://www.w3.org/2001/XMLSchema" xmlns:p="http://schemas.microsoft.com/office/2006/metadata/properties" xmlns:ns2="3642cd6c-7d57-43f6-b42a-7c109ca3c669" xmlns:ns3="498ea63a-5430-45e9-ba7c-7af5e1396287" targetNamespace="http://schemas.microsoft.com/office/2006/metadata/properties" ma:root="true" ma:fieldsID="263ed3e252f69a3d0d877f57c55f0a27" ns2:_="" ns3:_="">
    <xsd:import namespace="3642cd6c-7d57-43f6-b42a-7c109ca3c669"/>
    <xsd:import namespace="498ea63a-5430-45e9-ba7c-7af5e1396287"/>
    <xsd:element name="properties">
      <xsd:complexType>
        <xsd:sequence>
          <xsd:element name="documentManagement">
            <xsd:complexType>
              <xsd:all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42cd6c-7d57-43f6-b42a-7c109ca3c669" elementFormDefault="qualified">
    <xsd:import namespace="http://schemas.microsoft.com/office/2006/documentManagement/types"/>
    <xsd:import namespace="http://schemas.microsoft.com/office/infopath/2007/PartnerControls"/>
    <xsd:element name="MediaLengthInSeconds" ma:index="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0" nillable="true" ma:taxonomy="true" ma:internalName="lcf76f155ced4ddcb4097134ff3c332f" ma:taxonomyFieldName="MediaServiceImageTags" ma:displayName="Afbeeldingtags" ma:readOnly="false" ma:fieldId="{5cf76f15-5ced-4ddc-b409-7134ff3c332f}" ma:taxonomyMulti="true" ma:sspId="ffba3170-89ad-411c-9f01-2d731c5b0c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ea63a-5430-45e9-ba7c-7af5e1396287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7ab50940-2134-423b-a367-492ce8ded674}" ma:internalName="TaxCatchAll" ma:showField="CatchAllData" ma:web="498ea63a-5430-45e9-ba7c-7af5e13962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642cd6c-7d57-43f6-b42a-7c109ca3c669">
      <Terms xmlns="http://schemas.microsoft.com/office/infopath/2007/PartnerControls"/>
    </lcf76f155ced4ddcb4097134ff3c332f>
    <TaxCatchAll xmlns="498ea63a-5430-45e9-ba7c-7af5e1396287" xsi:nil="true"/>
  </documentManagement>
</p:properties>
</file>

<file path=customXml/itemProps1.xml><?xml version="1.0" encoding="utf-8"?>
<ds:datastoreItem xmlns:ds="http://schemas.openxmlformats.org/officeDocument/2006/customXml" ds:itemID="{59F7178B-8404-4F63-BE59-6BB59DAFC7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6F9042-D020-4B88-B42F-ADAC817D7762}">
  <ds:schemaRefs>
    <ds:schemaRef ds:uri="3642cd6c-7d57-43f6-b42a-7c109ca3c669"/>
    <ds:schemaRef ds:uri="498ea63a-5430-45e9-ba7c-7af5e13962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66665F-BFB3-4210-BCB2-2881BA2173F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498ea63a-5430-45e9-ba7c-7af5e1396287"/>
    <ds:schemaRef ds:uri="http://purl.org/dc/elements/1.1/"/>
    <ds:schemaRef ds:uri="http://schemas.microsoft.com/office/infopath/2007/PartnerControls"/>
    <ds:schemaRef ds:uri="3642cd6c-7d57-43f6-b42a-7c109ca3c66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44588</TotalTime>
  <Words>2765</Words>
  <Application>Microsoft Office PowerPoint</Application>
  <PresentationFormat>Breedbeeld</PresentationFormat>
  <Paragraphs>354</Paragraphs>
  <Slides>31</Slides>
  <Notes>19</Notes>
  <HiddenSlides>2</HiddenSlides>
  <MMClips>0</MMClips>
  <ScaleCrop>false</ScaleCrop>
  <HeadingPairs>
    <vt:vector size="8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Kantoorthema</vt:lpstr>
      <vt:lpstr>Pakket</vt:lpstr>
      <vt:lpstr>PowerPoint-presentatie</vt:lpstr>
      <vt:lpstr>About us: Sjoerd Leensen &amp; Timo Ordeman</vt:lpstr>
      <vt:lpstr>What we will discuss today:</vt:lpstr>
      <vt:lpstr>PowerPoint-presentatie</vt:lpstr>
      <vt:lpstr>We all know we are sitting on a bunch of data</vt:lpstr>
      <vt:lpstr>The standard insights with racing gives us our laptime information. How did we do?</vt:lpstr>
      <vt:lpstr>PowerPoint-presentatie</vt:lpstr>
      <vt:lpstr>PowerPoint-presentatie</vt:lpstr>
      <vt:lpstr>And we predict </vt:lpstr>
      <vt:lpstr>PowerPoint-presentatie</vt:lpstr>
      <vt:lpstr>PowerPoint-presentatie</vt:lpstr>
      <vt:lpstr>1. Local processing</vt:lpstr>
      <vt:lpstr>1. Local processing</vt:lpstr>
      <vt:lpstr>2. Rest api’s to all azure services</vt:lpstr>
      <vt:lpstr>2. Azure has a lot of rest API’s </vt:lpstr>
      <vt:lpstr>PowerPoint-presentatie</vt:lpstr>
      <vt:lpstr>3. Eventhub</vt:lpstr>
      <vt:lpstr>3. Eventhub</vt:lpstr>
      <vt:lpstr>3. Eventhub</vt:lpstr>
      <vt:lpstr>3. Eventhub</vt:lpstr>
      <vt:lpstr>4. Processing</vt:lpstr>
      <vt:lpstr>PowerPoint-presentatie</vt:lpstr>
      <vt:lpstr>4a: Stream processing for live monitor</vt:lpstr>
      <vt:lpstr>PowerPoint-presentatie</vt:lpstr>
      <vt:lpstr>4b: Processing log files like a DWH</vt:lpstr>
      <vt:lpstr>PowerPoint-presentatie</vt:lpstr>
      <vt:lpstr>PowerPoint-presentatie</vt:lpstr>
      <vt:lpstr>Questions?</vt:lpstr>
      <vt:lpstr>PowerPoint-presentatie</vt:lpstr>
      <vt:lpstr>6. Bring it all together</vt:lpstr>
      <vt:lpstr>Werken in een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Sjoerd Leensen</dc:creator>
  <cp:lastModifiedBy>Sjoerd Leensen</cp:lastModifiedBy>
  <cp:revision>48</cp:revision>
  <dcterms:created xsi:type="dcterms:W3CDTF">2022-03-29T08:07:11Z</dcterms:created>
  <dcterms:modified xsi:type="dcterms:W3CDTF">2022-05-27T14:41:16Z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de84ad-3c6b-4480-bb7a-7694e5cb1e58_Enabled">
    <vt:lpwstr>true</vt:lpwstr>
  </property>
  <property fmtid="{D5CDD505-2E9C-101B-9397-08002B2CF9AE}" pid="3" name="MSIP_Label_6ade84ad-3c6b-4480-bb7a-7694e5cb1e58_SetDate">
    <vt:lpwstr>2022-03-29T08:07:11Z</vt:lpwstr>
  </property>
  <property fmtid="{D5CDD505-2E9C-101B-9397-08002B2CF9AE}" pid="4" name="MSIP_Label_6ade84ad-3c6b-4480-bb7a-7694e5cb1e58_Method">
    <vt:lpwstr>Standard</vt:lpwstr>
  </property>
  <property fmtid="{D5CDD505-2E9C-101B-9397-08002B2CF9AE}" pid="5" name="MSIP_Label_6ade84ad-3c6b-4480-bb7a-7694e5cb1e58_Name">
    <vt:lpwstr>Label Midden</vt:lpwstr>
  </property>
  <property fmtid="{D5CDD505-2E9C-101B-9397-08002B2CF9AE}" pid="6" name="MSIP_Label_6ade84ad-3c6b-4480-bb7a-7694e5cb1e58_SiteId">
    <vt:lpwstr>b1a6616c-9473-4cab-82b6-b6affeed3e12</vt:lpwstr>
  </property>
  <property fmtid="{D5CDD505-2E9C-101B-9397-08002B2CF9AE}" pid="7" name="MSIP_Label_6ade84ad-3c6b-4480-bb7a-7694e5cb1e58_ActionId">
    <vt:lpwstr>56388d39-f3a1-47c2-bb9a-31dd0a8e0449</vt:lpwstr>
  </property>
  <property fmtid="{D5CDD505-2E9C-101B-9397-08002B2CF9AE}" pid="8" name="MSIP_Label_6ade84ad-3c6b-4480-bb7a-7694e5cb1e58_ContentBits">
    <vt:lpwstr>0</vt:lpwstr>
  </property>
  <property fmtid="{D5CDD505-2E9C-101B-9397-08002B2CF9AE}" pid="9" name="ContentTypeId">
    <vt:lpwstr>0x0101006FD27FB4B5688C43A3A1EE089D185956</vt:lpwstr>
  </property>
  <property fmtid="{D5CDD505-2E9C-101B-9397-08002B2CF9AE}" pid="10" name="MediaServiceImageTags">
    <vt:lpwstr/>
  </property>
</Properties>
</file>